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Aptos Bold" charset="1" panose="020B0004020202020204"/>
      <p:regular r:id="rId25"/>
    </p:embeddedFont>
    <p:embeddedFont>
      <p:font typeface="Calibri (MS)" charset="1" panose="020F0502020204030204"/>
      <p:regular r:id="rId26"/>
    </p:embeddedFont>
    <p:embeddedFont>
      <p:font typeface="Calibri (MS) Bold" charset="1" panose="020F0702030404030204"/>
      <p:regular r:id="rId27"/>
    </p:embeddedFont>
    <p:embeddedFont>
      <p:font typeface="Times New Roman" charset="1" panose="02020603050405020304"/>
      <p:regular r:id="rId28"/>
    </p:embeddedFont>
    <p:embeddedFont>
      <p:font typeface="Times New Roman Bold" charset="1" panose="02020803070505020304"/>
      <p:regular r:id="rId29"/>
    </p:embeddedFont>
    <p:embeddedFont>
      <p:font typeface="Open Sans" charset="1" panose="00000000000000000000"/>
      <p:regular r:id="rId30"/>
    </p:embeddedFont>
    <p:embeddedFont>
      <p:font typeface="Open Sans Bold" charset="1" panose="00000000000000000000"/>
      <p:regular r:id="rId31"/>
    </p:embeddedFont>
    <p:embeddedFont>
      <p:font typeface="Benedict" charset="1" panose="00000000000000000000"/>
      <p:regular r:id="rId32"/>
    </p:embeddedFont>
    <p:embeddedFont>
      <p:font typeface="TT Interphases" charset="1" panose="02000503020000020004"/>
      <p:regular r:id="rId33"/>
    </p:embeddedFont>
    <p:embeddedFont>
      <p:font typeface="Sniglet" charset="1" panose="04070505030100020000"/>
      <p:regular r:id="rId34"/>
    </p:embeddedFont>
    <p:embeddedFont>
      <p:font typeface="TT Interphases Bold" charset="1" panose="02000803060000020004"/>
      <p:regular r:id="rId35"/>
    </p:embeddedFont>
    <p:embeddedFont>
      <p:font typeface="Aptos Bold Italics" charset="1" panose="020B0004020202090204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14" Target="../media/image21.png" Type="http://schemas.openxmlformats.org/officeDocument/2006/relationships/image"/><Relationship Id="rId15" Target="../media/image22.svg" Type="http://schemas.openxmlformats.org/officeDocument/2006/relationships/image"/><Relationship Id="rId16" Target="../media/image23.png" Type="http://schemas.openxmlformats.org/officeDocument/2006/relationships/image"/><Relationship Id="rId17" Target="../media/image24.svg" Type="http://schemas.openxmlformats.org/officeDocument/2006/relationships/image"/><Relationship Id="rId18" Target="../media/image25.png" Type="http://schemas.openxmlformats.org/officeDocument/2006/relationships/image"/><Relationship Id="rId19" Target="../media/image26.svg" Type="http://schemas.openxmlformats.org/officeDocument/2006/relationships/image"/><Relationship Id="rId2" Target="../media/image9.jpeg" Type="http://schemas.openxmlformats.org/officeDocument/2006/relationships/image"/><Relationship Id="rId20" Target="../media/image27.png" Type="http://schemas.openxmlformats.org/officeDocument/2006/relationships/image"/><Relationship Id="rId21" Target="../media/image28.sv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svg" Type="http://schemas.openxmlformats.org/officeDocument/2006/relationships/image"/><Relationship Id="rId12" Target="../media/image45.svg" Type="http://schemas.openxmlformats.org/officeDocument/2006/relationships/image"/><Relationship Id="rId13" Target="../media/image46.svg" Type="http://schemas.openxmlformats.org/officeDocument/2006/relationships/image"/><Relationship Id="rId14" Target="../media/image47.svg" Type="http://schemas.openxmlformats.org/officeDocument/2006/relationships/image"/><Relationship Id="rId15" Target="../media/image48.svg" Type="http://schemas.openxmlformats.org/officeDocument/2006/relationships/image"/><Relationship Id="rId16" Target="../media/image49.svg" Type="http://schemas.openxmlformats.org/officeDocument/2006/relationships/image"/><Relationship Id="rId17" Target="../media/image50.svg" Type="http://schemas.openxmlformats.org/officeDocument/2006/relationships/image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37.png" Type="http://schemas.openxmlformats.org/officeDocument/2006/relationships/image"/><Relationship Id="rId5" Target="../media/image38.jpe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sv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svg" Type="http://schemas.openxmlformats.org/officeDocument/2006/relationships/image"/><Relationship Id="rId11" Target="../media/image60.png" Type="http://schemas.openxmlformats.org/officeDocument/2006/relationships/image"/><Relationship Id="rId12" Target="../media/image61.svg" Type="http://schemas.openxmlformats.org/officeDocument/2006/relationships/image"/><Relationship Id="rId2" Target="../media/image51.jpeg" Type="http://schemas.openxmlformats.org/officeDocument/2006/relationships/image"/><Relationship Id="rId3" Target="../media/image52.png" Type="http://schemas.openxmlformats.org/officeDocument/2006/relationships/image"/><Relationship Id="rId4" Target="../media/image53.svg" Type="http://schemas.openxmlformats.org/officeDocument/2006/relationships/image"/><Relationship Id="rId5" Target="../media/image54.png" Type="http://schemas.openxmlformats.org/officeDocument/2006/relationships/image"/><Relationship Id="rId6" Target="../media/image55.png" Type="http://schemas.openxmlformats.org/officeDocument/2006/relationships/image"/><Relationship Id="rId7" Target="../media/image56.png" Type="http://schemas.openxmlformats.org/officeDocument/2006/relationships/image"/><Relationship Id="rId8" Target="../media/image57.svg" Type="http://schemas.openxmlformats.org/officeDocument/2006/relationships/image"/><Relationship Id="rId9" Target="../media/image5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1.png" Type="http://schemas.openxmlformats.org/officeDocument/2006/relationships/image"/><Relationship Id="rId6" Target="../media/image3.png" Type="http://schemas.openxmlformats.org/officeDocument/2006/relationships/image"/><Relationship Id="rId7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66C4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53100" y="4022855"/>
            <a:ext cx="13381799" cy="4048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52"/>
              </a:lnSpc>
              <a:spcBef>
                <a:spcPct val="0"/>
              </a:spcBef>
            </a:pPr>
            <a:r>
              <a:rPr lang="en-US" b="true" sz="11609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Approved ID Verifier Training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065816" y="2966627"/>
            <a:ext cx="10156368" cy="1284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57"/>
              </a:lnSpc>
              <a:spcBef>
                <a:spcPct val="0"/>
              </a:spcBef>
            </a:pPr>
            <a:r>
              <a:rPr lang="en-US" b="true" sz="7541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Garda Vetting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258300"/>
            <a:ext cx="18288000" cy="1173480"/>
          </a:xfrm>
          <a:custGeom>
            <a:avLst/>
            <a:gdLst/>
            <a:ahLst/>
            <a:cxnLst/>
            <a:rect r="r" b="b" t="t" l="l"/>
            <a:pathLst>
              <a:path h="1173480" w="18288000">
                <a:moveTo>
                  <a:pt x="0" y="0"/>
                </a:moveTo>
                <a:lnTo>
                  <a:pt x="18288000" y="0"/>
                </a:lnTo>
                <a:lnTo>
                  <a:pt x="18288000" y="117348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227434" y="670022"/>
            <a:ext cx="3833132" cy="2044193"/>
          </a:xfrm>
          <a:custGeom>
            <a:avLst/>
            <a:gdLst/>
            <a:ahLst/>
            <a:cxnLst/>
            <a:rect r="r" b="b" t="t" l="l"/>
            <a:pathLst>
              <a:path h="2044193" w="3833132">
                <a:moveTo>
                  <a:pt x="0" y="0"/>
                </a:moveTo>
                <a:lnTo>
                  <a:pt x="3833132" y="0"/>
                </a:lnTo>
                <a:lnTo>
                  <a:pt x="3833132" y="2044193"/>
                </a:lnTo>
                <a:lnTo>
                  <a:pt x="0" y="20441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66C4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1028975" y="580335"/>
            <a:ext cx="20345950" cy="1550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19"/>
              </a:lnSpc>
              <a:spcBef>
                <a:spcPct val="0"/>
              </a:spcBef>
            </a:pPr>
            <a:r>
              <a:rPr lang="en-US" b="true" sz="9085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Additional Info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333029" y="2640024"/>
            <a:ext cx="11838186" cy="637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59"/>
              </a:lnSpc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Cannot accept:</a:t>
            </a:r>
          </a:p>
          <a:p>
            <a:pPr algn="l" marL="980768" indent="-490384" lvl="1">
              <a:lnSpc>
                <a:spcPts val="6359"/>
              </a:lnSpc>
              <a:buFont typeface="Arial"/>
              <a:buChar char="•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Revolut Statements</a:t>
            </a:r>
          </a:p>
          <a:p>
            <a:pPr algn="l" marL="980768" indent="-490384" lvl="1">
              <a:lnSpc>
                <a:spcPts val="6359"/>
              </a:lnSpc>
              <a:buFont typeface="Arial"/>
              <a:buChar char="•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Mobile Phone Bills</a:t>
            </a:r>
          </a:p>
          <a:p>
            <a:pPr algn="l" marL="980768" indent="-490384" lvl="1">
              <a:lnSpc>
                <a:spcPts val="6359"/>
              </a:lnSpc>
              <a:buFont typeface="Arial"/>
              <a:buChar char="•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Letters from Government Agencies </a:t>
            </a:r>
          </a:p>
          <a:p>
            <a:pPr algn="l" marL="1961537" indent="-653846" lvl="2">
              <a:lnSpc>
                <a:spcPts val="6359"/>
              </a:lnSpc>
              <a:buFont typeface="Arial"/>
              <a:buChar char="⚬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e.g. HSE, NDLS, Intreo</a:t>
            </a:r>
          </a:p>
          <a:p>
            <a:pPr algn="l" marL="980768" indent="-490384" lvl="1">
              <a:lnSpc>
                <a:spcPts val="6359"/>
              </a:lnSpc>
              <a:buFont typeface="Arial"/>
              <a:buChar char="•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Letters from Hotel or Direct Provision Centre Manager</a:t>
            </a:r>
          </a:p>
          <a:p>
            <a:pPr algn="l" marL="1961537" indent="-653846" lvl="2">
              <a:lnSpc>
                <a:spcPts val="6359"/>
              </a:lnSpc>
              <a:buFont typeface="Arial"/>
              <a:buChar char="⚬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Must be from IPAS directly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258300"/>
            <a:ext cx="18288000" cy="1173480"/>
          </a:xfrm>
          <a:custGeom>
            <a:avLst/>
            <a:gdLst/>
            <a:ahLst/>
            <a:cxnLst/>
            <a:rect r="r" b="b" t="t" l="l"/>
            <a:pathLst>
              <a:path h="1173480" w="18288000">
                <a:moveTo>
                  <a:pt x="0" y="0"/>
                </a:moveTo>
                <a:lnTo>
                  <a:pt x="18288000" y="0"/>
                </a:lnTo>
                <a:lnTo>
                  <a:pt x="18288000" y="117348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4459" y="416202"/>
            <a:ext cx="1494597" cy="1607599"/>
          </a:xfrm>
          <a:custGeom>
            <a:avLst/>
            <a:gdLst/>
            <a:ahLst/>
            <a:cxnLst/>
            <a:rect r="r" b="b" t="t" l="l"/>
            <a:pathLst>
              <a:path h="1607599" w="1494597">
                <a:moveTo>
                  <a:pt x="0" y="0"/>
                </a:moveTo>
                <a:lnTo>
                  <a:pt x="1494597" y="0"/>
                </a:lnTo>
                <a:lnTo>
                  <a:pt x="1494597" y="1607599"/>
                </a:lnTo>
                <a:lnTo>
                  <a:pt x="0" y="1607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440" r="0" b="-1391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04169" y="492705"/>
            <a:ext cx="2010125" cy="1071991"/>
          </a:xfrm>
          <a:custGeom>
            <a:avLst/>
            <a:gdLst/>
            <a:ahLst/>
            <a:cxnLst/>
            <a:rect r="r" b="b" t="t" l="l"/>
            <a:pathLst>
              <a:path h="1071991" w="2010125">
                <a:moveTo>
                  <a:pt x="0" y="0"/>
                </a:moveTo>
                <a:lnTo>
                  <a:pt x="2010124" y="0"/>
                </a:lnTo>
                <a:lnTo>
                  <a:pt x="2010124" y="1071990"/>
                </a:lnTo>
                <a:lnTo>
                  <a:pt x="0" y="1071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9D957">
                <a:alpha val="100000"/>
              </a:srgbClr>
            </a:gs>
            <a:gs pos="100000">
              <a:srgbClr val="C9E265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1028975" y="1105497"/>
            <a:ext cx="20345950" cy="1550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19"/>
              </a:lnSpc>
              <a:spcBef>
                <a:spcPct val="0"/>
              </a:spcBef>
            </a:pPr>
            <a:r>
              <a:rPr lang="en-US" b="true" sz="9085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Verifying Proof of Address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67483" y="3196078"/>
            <a:ext cx="15753035" cy="637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80768" indent="-490384" lvl="1">
              <a:lnSpc>
                <a:spcPts val="6359"/>
              </a:lnSpc>
              <a:buAutoNum type="arabicPeriod" startAt="1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Document has date clearly shown</a:t>
            </a:r>
          </a:p>
          <a:p>
            <a:pPr algn="l" marL="980768" indent="-490384" lvl="1">
              <a:lnSpc>
                <a:spcPts val="6359"/>
              </a:lnSpc>
              <a:buAutoNum type="arabicPeriod" startAt="1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Date issued within 6 months of date of consent on NVB1 form</a:t>
            </a:r>
          </a:p>
          <a:p>
            <a:pPr algn="l" marL="980768" indent="-490384" lvl="1">
              <a:lnSpc>
                <a:spcPts val="6359"/>
              </a:lnSpc>
              <a:buAutoNum type="arabicPeriod" startAt="1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Address is applicant’s current address </a:t>
            </a:r>
          </a:p>
          <a:p>
            <a:pPr algn="l" marL="980768" indent="-490384" lvl="1">
              <a:lnSpc>
                <a:spcPts val="6359"/>
              </a:lnSpc>
              <a:buAutoNum type="arabicPeriod" startAt="1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Name on document </a:t>
            </a:r>
            <a:r>
              <a:rPr lang="en-US" b="true" sz="4542" u="sng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exactly matches</a:t>
            </a: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 name on NVB1 form and Photo ID </a:t>
            </a:r>
          </a:p>
          <a:p>
            <a:pPr algn="l" marL="980768" indent="-490384" lvl="1">
              <a:lnSpc>
                <a:spcPts val="6359"/>
              </a:lnSpc>
              <a:buAutoNum type="arabicPeriod" startAt="1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Address on document </a:t>
            </a:r>
            <a:r>
              <a:rPr lang="en-US" b="true" sz="4542" u="sng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exactly matches</a:t>
            </a: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 address on NVB1 form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258300"/>
            <a:ext cx="18288000" cy="1173480"/>
          </a:xfrm>
          <a:custGeom>
            <a:avLst/>
            <a:gdLst/>
            <a:ahLst/>
            <a:cxnLst/>
            <a:rect r="r" b="b" t="t" l="l"/>
            <a:pathLst>
              <a:path h="1173480" w="18288000">
                <a:moveTo>
                  <a:pt x="0" y="0"/>
                </a:moveTo>
                <a:lnTo>
                  <a:pt x="18288000" y="0"/>
                </a:lnTo>
                <a:lnTo>
                  <a:pt x="18288000" y="117348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04169" y="492705"/>
            <a:ext cx="2010125" cy="1071991"/>
          </a:xfrm>
          <a:custGeom>
            <a:avLst/>
            <a:gdLst/>
            <a:ahLst/>
            <a:cxnLst/>
            <a:rect r="r" b="b" t="t" l="l"/>
            <a:pathLst>
              <a:path h="1071991" w="2010125">
                <a:moveTo>
                  <a:pt x="0" y="0"/>
                </a:moveTo>
                <a:lnTo>
                  <a:pt x="2010124" y="0"/>
                </a:lnTo>
                <a:lnTo>
                  <a:pt x="2010124" y="1071990"/>
                </a:lnTo>
                <a:lnTo>
                  <a:pt x="0" y="1071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74459" y="416202"/>
            <a:ext cx="1494597" cy="1607599"/>
          </a:xfrm>
          <a:custGeom>
            <a:avLst/>
            <a:gdLst/>
            <a:ahLst/>
            <a:cxnLst/>
            <a:rect r="r" b="b" t="t" l="l"/>
            <a:pathLst>
              <a:path h="1607599" w="1494597">
                <a:moveTo>
                  <a:pt x="0" y="0"/>
                </a:moveTo>
                <a:lnTo>
                  <a:pt x="1494597" y="0"/>
                </a:lnTo>
                <a:lnTo>
                  <a:pt x="1494597" y="1607599"/>
                </a:lnTo>
                <a:lnTo>
                  <a:pt x="0" y="1607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440" r="0" b="-1391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50111" y="885825"/>
            <a:ext cx="14387777" cy="1252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2"/>
              </a:lnSpc>
              <a:spcBef>
                <a:spcPct val="0"/>
              </a:spcBef>
            </a:pPr>
            <a:r>
              <a:rPr lang="en-US" b="true" sz="733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Vetting for Under 18s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48390" y="2887160"/>
            <a:ext cx="17391220" cy="397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80768" indent="-490384" lvl="1">
              <a:lnSpc>
                <a:spcPts val="6359"/>
              </a:lnSpc>
              <a:buFont typeface="Arial"/>
              <a:buChar char="•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NVB will not process vetting for anyone under the age of 16</a:t>
            </a:r>
          </a:p>
          <a:p>
            <a:pPr algn="l" marL="980768" indent="-490384" lvl="1">
              <a:lnSpc>
                <a:spcPts val="6359"/>
              </a:lnSpc>
              <a:buFont typeface="Arial"/>
              <a:buChar char="•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All 16- and 17-year-old applicants must also have an NVB3 form </a:t>
            </a:r>
          </a:p>
          <a:p>
            <a:pPr algn="l" marL="980768" indent="-490384" lvl="1">
              <a:lnSpc>
                <a:spcPts val="6359"/>
              </a:lnSpc>
              <a:buFont typeface="Arial"/>
              <a:buChar char="•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NVB3 form is the Parent/Guardian consent form, and must include Parent/Guardian contact details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258300"/>
            <a:ext cx="18288000" cy="1173480"/>
          </a:xfrm>
          <a:custGeom>
            <a:avLst/>
            <a:gdLst/>
            <a:ahLst/>
            <a:cxnLst/>
            <a:rect r="r" b="b" t="t" l="l"/>
            <a:pathLst>
              <a:path h="1173480" w="18288000">
                <a:moveTo>
                  <a:pt x="0" y="0"/>
                </a:moveTo>
                <a:lnTo>
                  <a:pt x="18288000" y="0"/>
                </a:lnTo>
                <a:lnTo>
                  <a:pt x="18288000" y="117348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04169" y="492705"/>
            <a:ext cx="2010125" cy="1071991"/>
          </a:xfrm>
          <a:custGeom>
            <a:avLst/>
            <a:gdLst/>
            <a:ahLst/>
            <a:cxnLst/>
            <a:rect r="r" b="b" t="t" l="l"/>
            <a:pathLst>
              <a:path h="1071991" w="2010125">
                <a:moveTo>
                  <a:pt x="0" y="0"/>
                </a:moveTo>
                <a:lnTo>
                  <a:pt x="2010124" y="0"/>
                </a:lnTo>
                <a:lnTo>
                  <a:pt x="2010124" y="1071990"/>
                </a:lnTo>
                <a:lnTo>
                  <a:pt x="0" y="1071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74459" y="416202"/>
            <a:ext cx="1494597" cy="1607599"/>
          </a:xfrm>
          <a:custGeom>
            <a:avLst/>
            <a:gdLst/>
            <a:ahLst/>
            <a:cxnLst/>
            <a:rect r="r" b="b" t="t" l="l"/>
            <a:pathLst>
              <a:path h="1607599" w="1494597">
                <a:moveTo>
                  <a:pt x="0" y="0"/>
                </a:moveTo>
                <a:lnTo>
                  <a:pt x="1494597" y="0"/>
                </a:lnTo>
                <a:lnTo>
                  <a:pt x="1494597" y="1607599"/>
                </a:lnTo>
                <a:lnTo>
                  <a:pt x="0" y="1607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440" r="0" b="-1391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66C4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84030" y="2537450"/>
            <a:ext cx="9719939" cy="6720850"/>
          </a:xfrm>
          <a:custGeom>
            <a:avLst/>
            <a:gdLst/>
            <a:ahLst/>
            <a:cxnLst/>
            <a:rect r="r" b="b" t="t" l="l"/>
            <a:pathLst>
              <a:path h="6720850" w="9719939">
                <a:moveTo>
                  <a:pt x="0" y="0"/>
                </a:moveTo>
                <a:lnTo>
                  <a:pt x="9719940" y="0"/>
                </a:lnTo>
                <a:lnTo>
                  <a:pt x="9719940" y="6720850"/>
                </a:lnTo>
                <a:lnTo>
                  <a:pt x="0" y="6720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1028975" y="857250"/>
            <a:ext cx="20345950" cy="1550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19"/>
              </a:lnSpc>
              <a:spcBef>
                <a:spcPct val="0"/>
              </a:spcBef>
            </a:pPr>
            <a:r>
              <a:rPr lang="en-US" b="true" sz="9085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ID Verification for under-18s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258300"/>
            <a:ext cx="18288000" cy="1173480"/>
          </a:xfrm>
          <a:custGeom>
            <a:avLst/>
            <a:gdLst/>
            <a:ahLst/>
            <a:cxnLst/>
            <a:rect r="r" b="b" t="t" l="l"/>
            <a:pathLst>
              <a:path h="1173480" w="18288000">
                <a:moveTo>
                  <a:pt x="0" y="0"/>
                </a:moveTo>
                <a:lnTo>
                  <a:pt x="18288000" y="0"/>
                </a:lnTo>
                <a:lnTo>
                  <a:pt x="18288000" y="117348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4459" y="416202"/>
            <a:ext cx="1494597" cy="1607599"/>
          </a:xfrm>
          <a:custGeom>
            <a:avLst/>
            <a:gdLst/>
            <a:ahLst/>
            <a:cxnLst/>
            <a:rect r="r" b="b" t="t" l="l"/>
            <a:pathLst>
              <a:path h="1607599" w="1494597">
                <a:moveTo>
                  <a:pt x="0" y="0"/>
                </a:moveTo>
                <a:lnTo>
                  <a:pt x="1494597" y="0"/>
                </a:lnTo>
                <a:lnTo>
                  <a:pt x="1494597" y="1607599"/>
                </a:lnTo>
                <a:lnTo>
                  <a:pt x="0" y="1607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440" r="0" b="-1391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04169" y="492705"/>
            <a:ext cx="2010125" cy="1071991"/>
          </a:xfrm>
          <a:custGeom>
            <a:avLst/>
            <a:gdLst/>
            <a:ahLst/>
            <a:cxnLst/>
            <a:rect r="r" b="b" t="t" l="l"/>
            <a:pathLst>
              <a:path h="1071991" w="2010125">
                <a:moveTo>
                  <a:pt x="0" y="0"/>
                </a:moveTo>
                <a:lnTo>
                  <a:pt x="2010124" y="0"/>
                </a:lnTo>
                <a:lnTo>
                  <a:pt x="2010124" y="1071990"/>
                </a:lnTo>
                <a:lnTo>
                  <a:pt x="0" y="1071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9D957">
                <a:alpha val="100000"/>
              </a:srgbClr>
            </a:gs>
            <a:gs pos="100000">
              <a:srgbClr val="C9E265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1028975" y="857250"/>
            <a:ext cx="20345950" cy="1550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19"/>
              </a:lnSpc>
              <a:spcBef>
                <a:spcPct val="0"/>
              </a:spcBef>
            </a:pPr>
            <a:r>
              <a:rPr lang="en-US" b="true" sz="9085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Verification Form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48390" y="2887160"/>
            <a:ext cx="17391220" cy="557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80768" indent="-490384" lvl="1">
              <a:lnSpc>
                <a:spcPts val="6359"/>
              </a:lnSpc>
              <a:buFont typeface="Arial"/>
              <a:buChar char="•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Only those who have completed this training may sign the verification form</a:t>
            </a:r>
          </a:p>
          <a:p>
            <a:pPr algn="l" marL="980768" indent="-490384" lvl="1">
              <a:lnSpc>
                <a:spcPts val="6359"/>
              </a:lnSpc>
              <a:buFont typeface="Arial"/>
              <a:buChar char="•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By signing the form, you are stating that you have carried out the relevant checks adequately and accurately </a:t>
            </a:r>
          </a:p>
          <a:p>
            <a:pPr algn="l" marL="980768" indent="-490384" lvl="1">
              <a:lnSpc>
                <a:spcPts val="6359"/>
              </a:lnSpc>
              <a:buFont typeface="Arial"/>
              <a:buChar char="•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There is an element of legal liability involved in this process</a:t>
            </a:r>
          </a:p>
          <a:p>
            <a:pPr algn="l" marL="1961537" indent="-653846" lvl="2">
              <a:lnSpc>
                <a:spcPts val="6359"/>
              </a:lnSpc>
              <a:buFont typeface="Arial"/>
              <a:buChar char="⚬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See Section 26 &amp; 27 of National Vetting Bureau (Children and Vulnerable Persons) Act 2012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258300"/>
            <a:ext cx="18288000" cy="1173480"/>
          </a:xfrm>
          <a:custGeom>
            <a:avLst/>
            <a:gdLst/>
            <a:ahLst/>
            <a:cxnLst/>
            <a:rect r="r" b="b" t="t" l="l"/>
            <a:pathLst>
              <a:path h="1173480" w="18288000">
                <a:moveTo>
                  <a:pt x="0" y="0"/>
                </a:moveTo>
                <a:lnTo>
                  <a:pt x="18288000" y="0"/>
                </a:lnTo>
                <a:lnTo>
                  <a:pt x="18288000" y="117348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4459" y="416202"/>
            <a:ext cx="1494597" cy="1607599"/>
          </a:xfrm>
          <a:custGeom>
            <a:avLst/>
            <a:gdLst/>
            <a:ahLst/>
            <a:cxnLst/>
            <a:rect r="r" b="b" t="t" l="l"/>
            <a:pathLst>
              <a:path h="1607599" w="1494597">
                <a:moveTo>
                  <a:pt x="0" y="0"/>
                </a:moveTo>
                <a:lnTo>
                  <a:pt x="1494597" y="0"/>
                </a:lnTo>
                <a:lnTo>
                  <a:pt x="1494597" y="1607599"/>
                </a:lnTo>
                <a:lnTo>
                  <a:pt x="0" y="1607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440" r="0" b="-1391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04169" y="492705"/>
            <a:ext cx="2010125" cy="1071991"/>
          </a:xfrm>
          <a:custGeom>
            <a:avLst/>
            <a:gdLst/>
            <a:ahLst/>
            <a:cxnLst/>
            <a:rect r="r" b="b" t="t" l="l"/>
            <a:pathLst>
              <a:path h="1071991" w="2010125">
                <a:moveTo>
                  <a:pt x="0" y="0"/>
                </a:moveTo>
                <a:lnTo>
                  <a:pt x="2010124" y="0"/>
                </a:lnTo>
                <a:lnTo>
                  <a:pt x="2010124" y="1071990"/>
                </a:lnTo>
                <a:lnTo>
                  <a:pt x="0" y="1071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38087" y="115496"/>
            <a:ext cx="1223724" cy="1163826"/>
            <a:chOff x="0" y="0"/>
            <a:chExt cx="1695869" cy="16128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95831" cy="1612900"/>
            </a:xfrm>
            <a:custGeom>
              <a:avLst/>
              <a:gdLst/>
              <a:ahLst/>
              <a:cxnLst/>
              <a:rect r="r" b="b" t="t" l="l"/>
              <a:pathLst>
                <a:path h="1612900" w="1695831">
                  <a:moveTo>
                    <a:pt x="0" y="0"/>
                  </a:moveTo>
                  <a:lnTo>
                    <a:pt x="1695831" y="0"/>
                  </a:lnTo>
                  <a:lnTo>
                    <a:pt x="1695831" y="1612900"/>
                  </a:lnTo>
                  <a:lnTo>
                    <a:pt x="0" y="1612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2" b="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074144" y="170454"/>
            <a:ext cx="1041668" cy="557798"/>
            <a:chOff x="0" y="0"/>
            <a:chExt cx="1443571" cy="7730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43609" cy="773049"/>
            </a:xfrm>
            <a:custGeom>
              <a:avLst/>
              <a:gdLst/>
              <a:ahLst/>
              <a:cxnLst/>
              <a:rect r="r" b="b" t="t" l="l"/>
              <a:pathLst>
                <a:path h="773049" w="1443609">
                  <a:moveTo>
                    <a:pt x="0" y="0"/>
                  </a:moveTo>
                  <a:lnTo>
                    <a:pt x="1443609" y="0"/>
                  </a:lnTo>
                  <a:lnTo>
                    <a:pt x="1443609" y="773049"/>
                  </a:lnTo>
                  <a:lnTo>
                    <a:pt x="0" y="773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2" b="4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6103707" y="8377064"/>
            <a:ext cx="304004" cy="383430"/>
          </a:xfrm>
          <a:custGeom>
            <a:avLst/>
            <a:gdLst/>
            <a:ahLst/>
            <a:cxnLst/>
            <a:rect r="r" b="b" t="t" l="l"/>
            <a:pathLst>
              <a:path h="383430" w="304004">
                <a:moveTo>
                  <a:pt x="0" y="0"/>
                </a:moveTo>
                <a:lnTo>
                  <a:pt x="304005" y="0"/>
                </a:lnTo>
                <a:lnTo>
                  <a:pt x="304005" y="383430"/>
                </a:lnTo>
                <a:lnTo>
                  <a:pt x="0" y="383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035038" y="8722609"/>
            <a:ext cx="2646622" cy="634649"/>
          </a:xfrm>
          <a:custGeom>
            <a:avLst/>
            <a:gdLst/>
            <a:ahLst/>
            <a:cxnLst/>
            <a:rect r="r" b="b" t="t" l="l"/>
            <a:pathLst>
              <a:path h="634649" w="2646622">
                <a:moveTo>
                  <a:pt x="0" y="0"/>
                </a:moveTo>
                <a:lnTo>
                  <a:pt x="2646622" y="0"/>
                </a:lnTo>
                <a:lnTo>
                  <a:pt x="2646622" y="634649"/>
                </a:lnTo>
                <a:lnTo>
                  <a:pt x="0" y="6346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158446" y="8974808"/>
            <a:ext cx="543987" cy="382450"/>
          </a:xfrm>
          <a:custGeom>
            <a:avLst/>
            <a:gdLst/>
            <a:ahLst/>
            <a:cxnLst/>
            <a:rect r="r" b="b" t="t" l="l"/>
            <a:pathLst>
              <a:path h="382450" w="543987">
                <a:moveTo>
                  <a:pt x="0" y="0"/>
                </a:moveTo>
                <a:lnTo>
                  <a:pt x="543988" y="0"/>
                </a:lnTo>
                <a:lnTo>
                  <a:pt x="543988" y="382450"/>
                </a:lnTo>
                <a:lnTo>
                  <a:pt x="0" y="3824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776719" y="8974808"/>
            <a:ext cx="548139" cy="382450"/>
          </a:xfrm>
          <a:custGeom>
            <a:avLst/>
            <a:gdLst/>
            <a:ahLst/>
            <a:cxnLst/>
            <a:rect r="r" b="b" t="t" l="l"/>
            <a:pathLst>
              <a:path h="382450" w="548139">
                <a:moveTo>
                  <a:pt x="0" y="0"/>
                </a:moveTo>
                <a:lnTo>
                  <a:pt x="548138" y="0"/>
                </a:lnTo>
                <a:lnTo>
                  <a:pt x="548138" y="382450"/>
                </a:lnTo>
                <a:lnTo>
                  <a:pt x="0" y="382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933620" y="1680349"/>
            <a:ext cx="6413229" cy="570133"/>
          </a:xfrm>
          <a:custGeom>
            <a:avLst/>
            <a:gdLst/>
            <a:ahLst/>
            <a:cxnLst/>
            <a:rect r="r" b="b" t="t" l="l"/>
            <a:pathLst>
              <a:path h="570133" w="6413229">
                <a:moveTo>
                  <a:pt x="0" y="0"/>
                </a:moveTo>
                <a:lnTo>
                  <a:pt x="6413229" y="0"/>
                </a:lnTo>
                <a:lnTo>
                  <a:pt x="6413229" y="570132"/>
                </a:lnTo>
                <a:lnTo>
                  <a:pt x="0" y="5701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571440" y="576731"/>
            <a:ext cx="1779808" cy="382450"/>
          </a:xfrm>
          <a:custGeom>
            <a:avLst/>
            <a:gdLst/>
            <a:ahLst/>
            <a:cxnLst/>
            <a:rect r="r" b="b" t="t" l="l"/>
            <a:pathLst>
              <a:path h="382450" w="1779808">
                <a:moveTo>
                  <a:pt x="0" y="0"/>
                </a:moveTo>
                <a:lnTo>
                  <a:pt x="1779808" y="0"/>
                </a:lnTo>
                <a:lnTo>
                  <a:pt x="1779808" y="382450"/>
                </a:lnTo>
                <a:lnTo>
                  <a:pt x="0" y="3824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815097" y="2736798"/>
            <a:ext cx="5536160" cy="2639291"/>
          </a:xfrm>
          <a:custGeom>
            <a:avLst/>
            <a:gdLst/>
            <a:ahLst/>
            <a:cxnLst/>
            <a:rect r="r" b="b" t="t" l="l"/>
            <a:pathLst>
              <a:path h="2639291" w="5536160">
                <a:moveTo>
                  <a:pt x="0" y="0"/>
                </a:moveTo>
                <a:lnTo>
                  <a:pt x="5536160" y="0"/>
                </a:lnTo>
                <a:lnTo>
                  <a:pt x="5536160" y="2639291"/>
                </a:lnTo>
                <a:lnTo>
                  <a:pt x="0" y="263929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933620" y="5496571"/>
            <a:ext cx="6417628" cy="2396375"/>
          </a:xfrm>
          <a:custGeom>
            <a:avLst/>
            <a:gdLst/>
            <a:ahLst/>
            <a:cxnLst/>
            <a:rect r="r" b="b" t="t" l="l"/>
            <a:pathLst>
              <a:path h="2396375" w="6417628">
                <a:moveTo>
                  <a:pt x="0" y="0"/>
                </a:moveTo>
                <a:lnTo>
                  <a:pt x="6417628" y="0"/>
                </a:lnTo>
                <a:lnTo>
                  <a:pt x="6417628" y="2396375"/>
                </a:lnTo>
                <a:lnTo>
                  <a:pt x="0" y="23963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99151" y="8974808"/>
            <a:ext cx="952097" cy="382450"/>
          </a:xfrm>
          <a:custGeom>
            <a:avLst/>
            <a:gdLst/>
            <a:ahLst/>
            <a:cxnLst/>
            <a:rect r="r" b="b" t="t" l="l"/>
            <a:pathLst>
              <a:path h="382450" w="952097">
                <a:moveTo>
                  <a:pt x="0" y="0"/>
                </a:moveTo>
                <a:lnTo>
                  <a:pt x="952097" y="0"/>
                </a:lnTo>
                <a:lnTo>
                  <a:pt x="952097" y="382450"/>
                </a:lnTo>
                <a:lnTo>
                  <a:pt x="0" y="3824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8914552" y="9928913"/>
            <a:ext cx="500549" cy="201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8"/>
              </a:lnSpc>
            </a:pPr>
            <a:r>
              <a:rPr lang="en-US" sz="105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06/2025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702186" y="393723"/>
            <a:ext cx="559502" cy="216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8"/>
              </a:lnSpc>
            </a:pPr>
            <a:r>
              <a:rPr lang="en-US" b="true" sz="1056" spc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Your Ref:</a:t>
            </a:r>
            <a:r>
              <a:rPr lang="en-US" sz="105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060700" y="2151577"/>
            <a:ext cx="18695" cy="124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5"/>
              </a:lnSpc>
            </a:pPr>
            <a:r>
              <a:rPr lang="en-US" sz="57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060700" y="2269381"/>
            <a:ext cx="6311653" cy="74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1"/>
              </a:lnSpc>
            </a:pPr>
            <a:r>
              <a:rPr lang="en-US" b="true" sz="1056" spc="1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Under Sec 26(b) of the National Vetting Bureau (Children and Vulnerable Persons) Acts 2012 to 2016, it is an </a:t>
            </a:r>
          </a:p>
          <a:p>
            <a:pPr algn="l">
              <a:lnSpc>
                <a:spcPts val="1117"/>
              </a:lnSpc>
            </a:pPr>
            <a:r>
              <a:rPr lang="en-US" b="true" sz="105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offence to make a false statement for the purpose of obtaining a vetting disclosure.</a:t>
            </a:r>
          </a:p>
          <a:p>
            <a:pPr algn="l">
              <a:lnSpc>
                <a:spcPts val="2384"/>
              </a:lnSpc>
            </a:pPr>
            <a:r>
              <a:rPr lang="en-US" b="true" sz="96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Forename(s):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060700" y="737788"/>
            <a:ext cx="1208502" cy="439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4"/>
              </a:lnSpc>
            </a:pPr>
            <a:r>
              <a:rPr lang="en-US" sz="9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Dominick St Lower, Dublin 1, D01 YP97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060700" y="3037877"/>
            <a:ext cx="498093" cy="423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4"/>
              </a:lnSpc>
            </a:pPr>
            <a:r>
              <a:rPr lang="en-US" b="true" sz="96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Middle </a:t>
            </a:r>
          </a:p>
          <a:p>
            <a:pPr algn="l">
              <a:lnSpc>
                <a:spcPts val="482"/>
              </a:lnSpc>
            </a:pPr>
            <a:r>
              <a:rPr lang="en-US" b="true" sz="96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Name(s):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060700" y="3480697"/>
            <a:ext cx="791980" cy="777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10"/>
              </a:lnSpc>
            </a:pPr>
            <a:r>
              <a:rPr lang="en-US" b="true" sz="96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Surname: </a:t>
            </a:r>
          </a:p>
          <a:p>
            <a:pPr algn="l">
              <a:lnSpc>
                <a:spcPts val="1480"/>
              </a:lnSpc>
            </a:pPr>
            <a:r>
              <a:rPr lang="en-US" b="true" sz="96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Date Of Birth: </a:t>
            </a:r>
          </a:p>
          <a:p>
            <a:pPr algn="l">
              <a:lnSpc>
                <a:spcPts val="2410"/>
              </a:lnSpc>
            </a:pPr>
            <a:r>
              <a:rPr lang="en-US" b="true" sz="96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Email Address: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147210" y="5281490"/>
            <a:ext cx="901153" cy="236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2"/>
              </a:lnSpc>
            </a:pPr>
            <a:r>
              <a:rPr lang="en-US" b="true" sz="96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Current Address: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081961" y="5532955"/>
            <a:ext cx="975933" cy="1494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82"/>
              </a:lnSpc>
            </a:pPr>
            <a:r>
              <a:rPr lang="en-US" b="true" sz="96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Line 1: Line 2: Line 3: Line 4: Line 5: Eircode/Postcode: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060700" y="4526121"/>
            <a:ext cx="1160408" cy="487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b="true" sz="96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Contact Number: Role Being Vetted For: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060700" y="7832132"/>
            <a:ext cx="6123531" cy="606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9"/>
              </a:lnSpc>
            </a:pPr>
            <a:r>
              <a:rPr lang="en-US" b="true" sz="577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</a:p>
          <a:p>
            <a:pPr algn="l">
              <a:lnSpc>
                <a:spcPts val="1067"/>
              </a:lnSpc>
            </a:pPr>
            <a:r>
              <a:rPr lang="en-US" b="true" sz="96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 have provided documentation to validate my identity as required and I consent to the making of this application and </a:t>
            </a:r>
          </a:p>
          <a:p>
            <a:pPr algn="l">
              <a:lnSpc>
                <a:spcPts val="2410"/>
              </a:lnSpc>
            </a:pPr>
            <a:r>
              <a:rPr lang="en-US" b="true" sz="96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to the disclosure of information by the National Vetting Bureau to the Liaison Person pursuant to Section 13(4)(e) </a:t>
            </a:r>
          </a:p>
          <a:p>
            <a:pPr algn="l">
              <a:lnSpc>
                <a:spcPts val="482"/>
              </a:lnSpc>
            </a:pPr>
            <a:r>
              <a:rPr lang="en-US" b="true" sz="96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National Vetting Bureau (Children and Vulnerable Persons) Acts 2012 to 2016.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408206" y="8366804"/>
            <a:ext cx="2993744" cy="283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10"/>
              </a:lnSpc>
            </a:pPr>
            <a:r>
              <a:rPr lang="en-US" b="true" sz="96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Please tick box, to confirm I have read above declaration.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253515" y="8711378"/>
            <a:ext cx="604278" cy="535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0"/>
              </a:lnSpc>
            </a:pPr>
            <a:r>
              <a:rPr lang="en-US" b="true" sz="96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Applicant’s </a:t>
            </a:r>
          </a:p>
          <a:p>
            <a:pPr algn="ctr">
              <a:lnSpc>
                <a:spcPts val="1069"/>
              </a:lnSpc>
            </a:pPr>
            <a:r>
              <a:rPr lang="en-US" b="true" sz="96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Signature: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800914" y="9094557"/>
            <a:ext cx="370307" cy="168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0"/>
              </a:lnSpc>
            </a:pPr>
            <a:r>
              <a:rPr lang="en-US" b="true" sz="115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Date: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89183" y="9099902"/>
            <a:ext cx="85291" cy="131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b="true" sz="767">
                <a:solidFill>
                  <a:srgbClr val="E4E4E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496175" y="9099902"/>
            <a:ext cx="85291" cy="131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b="true" sz="767">
                <a:solidFill>
                  <a:srgbClr val="E4E4E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702186" y="8982105"/>
            <a:ext cx="311125" cy="306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91"/>
              </a:lnSpc>
            </a:pPr>
            <a:r>
              <a:rPr lang="en-US" b="true" sz="134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/ </a:t>
            </a:r>
            <a:r>
              <a:rPr lang="en-US" b="true" sz="1345">
                <a:solidFill>
                  <a:srgbClr val="E4E4E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106877" y="9099902"/>
            <a:ext cx="109970" cy="131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b="true" sz="767">
                <a:solidFill>
                  <a:srgbClr val="E4E4E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325352" y="8991630"/>
            <a:ext cx="110859" cy="296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91"/>
              </a:lnSpc>
            </a:pPr>
            <a:r>
              <a:rPr lang="en-US" b="true" sz="1345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/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1530630" y="9099902"/>
            <a:ext cx="74074" cy="131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b="true" sz="767">
                <a:solidFill>
                  <a:srgbClr val="E4E4E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1735908" y="9099902"/>
            <a:ext cx="74074" cy="131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b="true" sz="767">
                <a:solidFill>
                  <a:srgbClr val="E4E4E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1941187" y="9099902"/>
            <a:ext cx="74074" cy="131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1"/>
              </a:lnSpc>
            </a:pPr>
            <a:r>
              <a:rPr lang="en-US" b="true" sz="767">
                <a:solidFill>
                  <a:srgbClr val="E4E4E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8279418" y="1241956"/>
            <a:ext cx="1853442" cy="543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5"/>
              </a:lnSpc>
            </a:pPr>
            <a:r>
              <a:rPr lang="en-US" b="true" sz="96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FormNVB 1</a:t>
            </a:r>
            <a:r>
              <a:rPr lang="en-US" sz="96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  <a:p>
            <a:pPr algn="ctr">
              <a:lnSpc>
                <a:spcPts val="2662"/>
              </a:lnSpc>
            </a:pPr>
            <a:r>
              <a:rPr lang="en-US" b="true" sz="192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Vetting Invitation</a:t>
            </a:r>
            <a:r>
              <a:rPr lang="en-US" sz="192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60700" y="1917422"/>
            <a:ext cx="2062083" cy="20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16"/>
              </a:lnSpc>
            </a:pPr>
            <a:r>
              <a:rPr lang="en-US" b="true" sz="1154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1 – Personal Information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060700" y="7214571"/>
            <a:ext cx="2171257" cy="20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16"/>
              </a:lnSpc>
            </a:pPr>
            <a:r>
              <a:rPr lang="en-US" b="true" sz="1154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2 – Additional Information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945843" y="3845039"/>
            <a:ext cx="85291" cy="150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4"/>
              </a:lnSpc>
            </a:pPr>
            <a:r>
              <a:rPr lang="en-US" b="true" sz="767" spc="1">
                <a:solidFill>
                  <a:srgbClr val="E4E4E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165784" y="3845039"/>
            <a:ext cx="85291" cy="150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4"/>
              </a:lnSpc>
            </a:pPr>
            <a:r>
              <a:rPr lang="en-US" b="true" sz="767" spc="1">
                <a:solidFill>
                  <a:srgbClr val="E4E4E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384258" y="3845039"/>
            <a:ext cx="42769" cy="150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4"/>
              </a:lnSpc>
            </a:pPr>
            <a:r>
              <a:rPr lang="en-US" b="true" sz="767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/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600534" y="3845039"/>
            <a:ext cx="109970" cy="150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4"/>
              </a:lnSpc>
            </a:pPr>
            <a:r>
              <a:rPr lang="en-US" b="true" sz="767" spc="4">
                <a:solidFill>
                  <a:srgbClr val="E4E4E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 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822674" y="3845039"/>
            <a:ext cx="109970" cy="150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4"/>
              </a:lnSpc>
            </a:pPr>
            <a:r>
              <a:rPr lang="en-US" b="true" sz="767" spc="4">
                <a:solidFill>
                  <a:srgbClr val="E4E4E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 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8044081" y="3845039"/>
            <a:ext cx="42769" cy="150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4"/>
              </a:lnSpc>
            </a:pPr>
            <a:r>
              <a:rPr lang="en-US" b="true" sz="767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/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8261089" y="3845039"/>
            <a:ext cx="74074" cy="150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4"/>
              </a:lnSpc>
            </a:pPr>
            <a:r>
              <a:rPr lang="en-US" b="true" sz="767">
                <a:solidFill>
                  <a:srgbClr val="E4E4E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 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8483468" y="3845039"/>
            <a:ext cx="74074" cy="150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4"/>
              </a:lnSpc>
            </a:pPr>
            <a:r>
              <a:rPr lang="en-US" b="true" sz="767">
                <a:solidFill>
                  <a:srgbClr val="E4E4E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 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8666752" y="3845039"/>
            <a:ext cx="74074" cy="150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4"/>
              </a:lnSpc>
            </a:pPr>
            <a:r>
              <a:rPr lang="en-US" b="true" sz="767">
                <a:solidFill>
                  <a:srgbClr val="E4E4E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 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8872030" y="3845039"/>
            <a:ext cx="74074" cy="150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4"/>
              </a:lnSpc>
            </a:pPr>
            <a:r>
              <a:rPr lang="en-US" b="true" sz="767">
                <a:solidFill>
                  <a:srgbClr val="E4E4E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 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2146465" y="9080852"/>
            <a:ext cx="74074" cy="150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4"/>
              </a:lnSpc>
            </a:pPr>
            <a:r>
              <a:rPr lang="en-US" b="true" sz="767">
                <a:solidFill>
                  <a:srgbClr val="E4E4E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 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6060700" y="7603375"/>
            <a:ext cx="1284785" cy="172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9"/>
              </a:lnSpc>
            </a:pPr>
            <a:r>
              <a:rPr lang="en-US" b="true" sz="964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Name Of Organisation: 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600534" y="7603375"/>
            <a:ext cx="1711030" cy="172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9"/>
              </a:lnSpc>
            </a:pPr>
            <a:r>
              <a:rPr lang="en-US" b="true" sz="964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Carlow Regional Youth Service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39097" y="7316453"/>
            <a:ext cx="160557" cy="9164"/>
          </a:xfrm>
          <a:custGeom>
            <a:avLst/>
            <a:gdLst/>
            <a:ahLst/>
            <a:cxnLst/>
            <a:rect r="r" b="b" t="t" l="l"/>
            <a:pathLst>
              <a:path h="9164" w="160557">
                <a:moveTo>
                  <a:pt x="0" y="0"/>
                </a:moveTo>
                <a:lnTo>
                  <a:pt x="160557" y="0"/>
                </a:lnTo>
                <a:lnTo>
                  <a:pt x="160557" y="9165"/>
                </a:lnTo>
                <a:lnTo>
                  <a:pt x="0" y="91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675550" y="9826227"/>
            <a:ext cx="2000243" cy="5865"/>
            <a:chOff x="0" y="0"/>
            <a:chExt cx="2078990" cy="60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78990" cy="6096"/>
            </a:xfrm>
            <a:custGeom>
              <a:avLst/>
              <a:gdLst/>
              <a:ahLst/>
              <a:cxnLst/>
              <a:rect r="r" b="b" t="t" l="l"/>
              <a:pathLst>
                <a:path h="6096" w="2078990">
                  <a:moveTo>
                    <a:pt x="0" y="6096"/>
                  </a:moveTo>
                  <a:lnTo>
                    <a:pt x="2078990" y="6096"/>
                  </a:lnTo>
                  <a:lnTo>
                    <a:pt x="20789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684347" y="8262933"/>
            <a:ext cx="3590416" cy="5865"/>
            <a:chOff x="0" y="0"/>
            <a:chExt cx="3731768" cy="60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731768" cy="6096"/>
            </a:xfrm>
            <a:custGeom>
              <a:avLst/>
              <a:gdLst/>
              <a:ahLst/>
              <a:cxnLst/>
              <a:rect r="r" b="b" t="t" l="l"/>
              <a:pathLst>
                <a:path h="6096" w="3731768">
                  <a:moveTo>
                    <a:pt x="0" y="6096"/>
                  </a:moveTo>
                  <a:lnTo>
                    <a:pt x="3731768" y="6096"/>
                  </a:lnTo>
                  <a:lnTo>
                    <a:pt x="37317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8684347" y="8615819"/>
            <a:ext cx="3590416" cy="5865"/>
            <a:chOff x="0" y="0"/>
            <a:chExt cx="3731768" cy="609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31768" cy="6096"/>
            </a:xfrm>
            <a:custGeom>
              <a:avLst/>
              <a:gdLst/>
              <a:ahLst/>
              <a:cxnLst/>
              <a:rect r="r" b="b" t="t" l="l"/>
              <a:pathLst>
                <a:path h="6096" w="3731768">
                  <a:moveTo>
                    <a:pt x="0" y="6096"/>
                  </a:moveTo>
                  <a:lnTo>
                    <a:pt x="3731768" y="6096"/>
                  </a:lnTo>
                  <a:lnTo>
                    <a:pt x="37317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8684347" y="8967724"/>
            <a:ext cx="3590416" cy="5865"/>
            <a:chOff x="0" y="0"/>
            <a:chExt cx="3731768" cy="609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731768" cy="6096"/>
            </a:xfrm>
            <a:custGeom>
              <a:avLst/>
              <a:gdLst/>
              <a:ahLst/>
              <a:cxnLst/>
              <a:rect r="r" b="b" t="t" l="l"/>
              <a:pathLst>
                <a:path h="6096" w="3731768">
                  <a:moveTo>
                    <a:pt x="0" y="6096"/>
                  </a:moveTo>
                  <a:lnTo>
                    <a:pt x="3731768" y="6096"/>
                  </a:lnTo>
                  <a:lnTo>
                    <a:pt x="37317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8623259" y="9412490"/>
            <a:ext cx="3712603" cy="128051"/>
          </a:xfrm>
          <a:custGeom>
            <a:avLst/>
            <a:gdLst/>
            <a:ahLst/>
            <a:cxnLst/>
            <a:rect r="r" b="b" t="t" l="l"/>
            <a:pathLst>
              <a:path h="128051" w="3712603">
                <a:moveTo>
                  <a:pt x="0" y="0"/>
                </a:moveTo>
                <a:lnTo>
                  <a:pt x="3712602" y="0"/>
                </a:lnTo>
                <a:lnTo>
                  <a:pt x="3712602" y="128052"/>
                </a:lnTo>
                <a:lnTo>
                  <a:pt x="0" y="128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610297" y="638314"/>
            <a:ext cx="1729954" cy="402244"/>
          </a:xfrm>
          <a:custGeom>
            <a:avLst/>
            <a:gdLst/>
            <a:ahLst/>
            <a:cxnLst/>
            <a:rect r="r" b="b" t="t" l="l"/>
            <a:pathLst>
              <a:path h="402244" w="1729954">
                <a:moveTo>
                  <a:pt x="0" y="0"/>
                </a:moveTo>
                <a:lnTo>
                  <a:pt x="1729954" y="0"/>
                </a:lnTo>
                <a:lnTo>
                  <a:pt x="1729954" y="402245"/>
                </a:lnTo>
                <a:lnTo>
                  <a:pt x="0" y="4022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192177" y="328492"/>
            <a:ext cx="3321740" cy="201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8"/>
              </a:lnSpc>
            </a:pPr>
            <a:r>
              <a:rPr lang="en-US" b="true" sz="1056" spc="1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FOR OFFICE USE ONLY – Not to be completed by applicant</a:t>
            </a:r>
            <a:r>
              <a:rPr lang="en-US" b="true" sz="1056" spc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741775" y="505178"/>
            <a:ext cx="556634" cy="201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8"/>
              </a:lnSpc>
            </a:pPr>
            <a:r>
              <a:rPr lang="en-US" b="true" sz="1056" spc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Your Ref: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062899" y="949459"/>
            <a:ext cx="1535004" cy="201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3"/>
              </a:lnSpc>
            </a:pPr>
            <a:r>
              <a:rPr lang="en-US" b="true" sz="1056" spc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1: Photographic ID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014512" y="1137875"/>
            <a:ext cx="4862454" cy="1250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3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Is the photographic document, being relied upon, current and not expired? </a:t>
            </a:r>
          </a:p>
          <a:p>
            <a:pPr algn="l">
              <a:lnSpc>
                <a:spcPts val="264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Is the photograph on the document a true likeness for the vetting subject? </a:t>
            </a:r>
          </a:p>
          <a:p>
            <a:pPr algn="l">
              <a:lnSpc>
                <a:spcPts val="1484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Is the photograph of high quality and clear? </a:t>
            </a:r>
          </a:p>
          <a:p>
            <a:pPr algn="l">
              <a:lnSpc>
                <a:spcPts val="2636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Is the date of birth on the document matching the date provided on the NVB1 Form? </a:t>
            </a:r>
          </a:p>
          <a:p>
            <a:pPr algn="l">
              <a:lnSpc>
                <a:spcPts val="1495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Is the name on the document exactly matching the name provided on the NVB1 Form?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356877" y="1137875"/>
            <a:ext cx="396599" cy="1250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83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Yes </a:t>
            </a:r>
          </a:p>
          <a:p>
            <a:pPr algn="just">
              <a:lnSpc>
                <a:spcPts val="264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Yes </a:t>
            </a:r>
          </a:p>
          <a:p>
            <a:pPr algn="just">
              <a:lnSpc>
                <a:spcPts val="1484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Yes </a:t>
            </a:r>
          </a:p>
          <a:p>
            <a:pPr algn="just">
              <a:lnSpc>
                <a:spcPts val="2636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Yes </a:t>
            </a:r>
          </a:p>
          <a:p>
            <a:pPr algn="just">
              <a:lnSpc>
                <a:spcPts val="1495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Yes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867140" y="1137875"/>
            <a:ext cx="368933" cy="1250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83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No </a:t>
            </a:r>
          </a:p>
          <a:p>
            <a:pPr algn="just">
              <a:lnSpc>
                <a:spcPts val="264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No </a:t>
            </a:r>
          </a:p>
          <a:p>
            <a:pPr algn="just">
              <a:lnSpc>
                <a:spcPts val="1484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No </a:t>
            </a:r>
          </a:p>
          <a:p>
            <a:pPr algn="just">
              <a:lnSpc>
                <a:spcPts val="2636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No </a:t>
            </a:r>
          </a:p>
          <a:p>
            <a:pPr algn="just">
              <a:lnSpc>
                <a:spcPts val="1495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No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014512" y="2438775"/>
            <a:ext cx="5234859" cy="1741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1"/>
              </a:lnSpc>
            </a:pPr>
            <a:r>
              <a:rPr lang="en-US" b="true" sz="1056" spc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2: Proof of Address</a:t>
            </a:r>
            <a:r>
              <a:rPr lang="en-US" sz="105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  <a:p>
            <a:pPr algn="l">
              <a:lnSpc>
                <a:spcPts val="148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Is the address document dated within six months of the consent date? </a:t>
            </a:r>
          </a:p>
          <a:p>
            <a:pPr algn="l">
              <a:lnSpc>
                <a:spcPts val="264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Is the address on the proof of address document matching the address provided on the NVB1 </a:t>
            </a:r>
          </a:p>
          <a:p>
            <a:pPr algn="l">
              <a:lnSpc>
                <a:spcPts val="528"/>
              </a:lnSpc>
            </a:pPr>
            <a:r>
              <a:rPr lang="en-US" sz="105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Form? </a:t>
            </a:r>
          </a:p>
          <a:p>
            <a:pPr algn="l">
              <a:lnSpc>
                <a:spcPts val="264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Is the vetting subject's name included on the proof of address document? </a:t>
            </a:r>
          </a:p>
          <a:p>
            <a:pPr algn="l">
              <a:lnSpc>
                <a:spcPts val="1489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Is the document acceptable as proof of address document, as per Identity Document Schedule?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356877" y="2814805"/>
            <a:ext cx="396599" cy="463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8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Yes </a:t>
            </a:r>
          </a:p>
          <a:p>
            <a:pPr algn="just">
              <a:lnSpc>
                <a:spcPts val="264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Yes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867140" y="2814805"/>
            <a:ext cx="368933" cy="463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8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No </a:t>
            </a:r>
          </a:p>
          <a:p>
            <a:pPr algn="just">
              <a:lnSpc>
                <a:spcPts val="264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No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356877" y="3413114"/>
            <a:ext cx="396599" cy="577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4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Yes </a:t>
            </a:r>
          </a:p>
          <a:p>
            <a:pPr algn="just">
              <a:lnSpc>
                <a:spcPts val="1489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Yes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867140" y="3413114"/>
            <a:ext cx="368933" cy="577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4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No </a:t>
            </a:r>
          </a:p>
          <a:p>
            <a:pPr algn="just">
              <a:lnSpc>
                <a:spcPts val="1489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No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014512" y="4230561"/>
            <a:ext cx="3268652" cy="1102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1"/>
              </a:lnSpc>
            </a:pPr>
            <a:r>
              <a:rPr lang="en-US" b="true" sz="1056" spc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3: NVB1 Form </a:t>
            </a:r>
          </a:p>
          <a:p>
            <a:pPr algn="l">
              <a:lnSpc>
                <a:spcPts val="148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Is the NVB1 form dated and signed by the vetting subject? </a:t>
            </a:r>
          </a:p>
          <a:p>
            <a:pPr algn="l">
              <a:lnSpc>
                <a:spcPts val="264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Is the role accepted to be relevant work or activity? </a:t>
            </a:r>
          </a:p>
          <a:p>
            <a:pPr algn="l">
              <a:lnSpc>
                <a:spcPts val="1495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Is the Consent Box ticked?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356877" y="4606590"/>
            <a:ext cx="396599" cy="726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8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Yes </a:t>
            </a:r>
          </a:p>
          <a:p>
            <a:pPr algn="just">
              <a:lnSpc>
                <a:spcPts val="264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Yes </a:t>
            </a:r>
          </a:p>
          <a:p>
            <a:pPr algn="just">
              <a:lnSpc>
                <a:spcPts val="1495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Yes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867140" y="4606590"/>
            <a:ext cx="368933" cy="726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8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No </a:t>
            </a:r>
          </a:p>
          <a:p>
            <a:pPr algn="just">
              <a:lnSpc>
                <a:spcPts val="2641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No </a:t>
            </a:r>
          </a:p>
          <a:p>
            <a:pPr algn="just">
              <a:lnSpc>
                <a:spcPts val="1495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No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014512" y="5382556"/>
            <a:ext cx="6178580" cy="57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1"/>
              </a:lnSpc>
            </a:pPr>
            <a:r>
              <a:rPr lang="en-US" b="true" sz="1056" spc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4: Document Confirmation </a:t>
            </a:r>
          </a:p>
          <a:p>
            <a:pPr algn="l">
              <a:lnSpc>
                <a:spcPts val="1492"/>
              </a:lnSpc>
            </a:pPr>
            <a:r>
              <a:rPr lang="en-US" sz="105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 have physically seen and retained/forwarded a copy of the following documents: (Please check all that apply)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014512" y="5906749"/>
            <a:ext cx="4362675" cy="57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29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Completed NVB1 Form (original) </a:t>
            </a:r>
          </a:p>
          <a:p>
            <a:pPr algn="l">
              <a:lnSpc>
                <a:spcPts val="1504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Photographic ID document type: ____________________________________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356877" y="5906749"/>
            <a:ext cx="396599" cy="57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29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Yes </a:t>
            </a:r>
          </a:p>
          <a:p>
            <a:pPr algn="just">
              <a:lnSpc>
                <a:spcPts val="1504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Yes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867140" y="5906749"/>
            <a:ext cx="368933" cy="57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29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No </a:t>
            </a:r>
          </a:p>
          <a:p>
            <a:pPr algn="just">
              <a:lnSpc>
                <a:spcPts val="1504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No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014512" y="6430941"/>
            <a:ext cx="4351458" cy="577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17"/>
              </a:lnSpc>
            </a:pPr>
            <a:r>
              <a:rPr lang="en-US" sz="105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Document Reference No. </a:t>
            </a:r>
          </a:p>
          <a:p>
            <a:pPr algn="l">
              <a:lnSpc>
                <a:spcPts val="1503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Proof of address document type: ____________________________________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849067" y="6430941"/>
            <a:ext cx="2489190" cy="31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17"/>
              </a:lnSpc>
            </a:pPr>
            <a:r>
              <a:rPr lang="en-US" sz="105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____________________________________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356877" y="6797446"/>
            <a:ext cx="396599" cy="211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3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Yes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1867140" y="6797446"/>
            <a:ext cx="368933" cy="211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3"/>
              </a:lnSpc>
            </a:pPr>
            <a:r>
              <a:rPr lang="en-US" sz="105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[ ] No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014512" y="7028447"/>
            <a:ext cx="6315053" cy="797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1"/>
              </a:lnSpc>
            </a:pPr>
            <a:r>
              <a:rPr lang="en-US" b="true" sz="1056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If you have answered No to any of the above questions the vetting subject has not met the criteria to continue </a:t>
            </a:r>
          </a:p>
          <a:p>
            <a:pPr algn="l">
              <a:lnSpc>
                <a:spcPts val="528"/>
              </a:lnSpc>
            </a:pPr>
            <a:r>
              <a:rPr lang="en-US" b="true" sz="1056" spc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with the vetting process </a:t>
            </a:r>
          </a:p>
          <a:p>
            <a:pPr algn="l">
              <a:lnSpc>
                <a:spcPts val="2641"/>
              </a:lnSpc>
            </a:pPr>
            <a:r>
              <a:rPr lang="en-US" b="true" sz="1056" spc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5: Validator Information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014512" y="7851026"/>
            <a:ext cx="1856558" cy="31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1"/>
              </a:lnSpc>
            </a:pPr>
            <a:r>
              <a:rPr lang="en-US" sz="105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Validator's Name (PRINT NAME):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6014512" y="8203912"/>
            <a:ext cx="1223165" cy="31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1"/>
              </a:lnSpc>
            </a:pPr>
            <a:r>
              <a:rPr lang="en-US" sz="105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Validator's Signature: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14512" y="8555818"/>
            <a:ext cx="943492" cy="31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1"/>
              </a:lnSpc>
            </a:pPr>
            <a:r>
              <a:rPr lang="en-US" sz="105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Validator’s Role: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014512" y="8985436"/>
            <a:ext cx="1618756" cy="31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1"/>
              </a:lnSpc>
            </a:pPr>
            <a:r>
              <a:rPr lang="en-US" sz="105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Validator’s Contact Number: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014512" y="9414321"/>
            <a:ext cx="1073605" cy="31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1"/>
              </a:lnSpc>
            </a:pPr>
            <a:r>
              <a:rPr lang="en-US" sz="105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Date of Validation: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914552" y="9814613"/>
            <a:ext cx="500549" cy="316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1"/>
              </a:lnSpc>
            </a:pPr>
            <a:r>
              <a:rPr lang="en-US" sz="105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06/2025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283819" y="570793"/>
            <a:ext cx="3329218" cy="329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24"/>
              </a:lnSpc>
            </a:pPr>
            <a:r>
              <a:rPr lang="en-US" b="true" sz="173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Identity Document Validation Form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26417" y="-43205"/>
            <a:ext cx="14631224" cy="10368202"/>
          </a:xfrm>
          <a:custGeom>
            <a:avLst/>
            <a:gdLst/>
            <a:ahLst/>
            <a:cxnLst/>
            <a:rect r="r" b="b" t="t" l="l"/>
            <a:pathLst>
              <a:path h="10368202" w="14631224">
                <a:moveTo>
                  <a:pt x="0" y="0"/>
                </a:moveTo>
                <a:lnTo>
                  <a:pt x="14631224" y="0"/>
                </a:lnTo>
                <a:lnTo>
                  <a:pt x="14631224" y="10368202"/>
                </a:lnTo>
                <a:lnTo>
                  <a:pt x="0" y="10368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236869" y="186862"/>
            <a:ext cx="1807572" cy="965334"/>
            <a:chOff x="0" y="0"/>
            <a:chExt cx="3542398" cy="18918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42411" cy="1891792"/>
            </a:xfrm>
            <a:custGeom>
              <a:avLst/>
              <a:gdLst/>
              <a:ahLst/>
              <a:cxnLst/>
              <a:rect r="r" b="b" t="t" l="l"/>
              <a:pathLst>
                <a:path h="1891792" w="3542411">
                  <a:moveTo>
                    <a:pt x="0" y="0"/>
                  </a:moveTo>
                  <a:lnTo>
                    <a:pt x="3542411" y="0"/>
                  </a:lnTo>
                  <a:lnTo>
                    <a:pt x="3542411" y="1891792"/>
                  </a:lnTo>
                  <a:lnTo>
                    <a:pt x="0" y="1891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69621" y="9499951"/>
            <a:ext cx="14544821" cy="784446"/>
            <a:chOff x="0" y="0"/>
            <a:chExt cx="28504286" cy="15373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8504260" cy="1537335"/>
            </a:xfrm>
            <a:custGeom>
              <a:avLst/>
              <a:gdLst/>
              <a:ahLst/>
              <a:cxnLst/>
              <a:rect r="r" b="b" t="t" l="l"/>
              <a:pathLst>
                <a:path h="1537335" w="28504260">
                  <a:moveTo>
                    <a:pt x="0" y="0"/>
                  </a:moveTo>
                  <a:lnTo>
                    <a:pt x="28504260" y="0"/>
                  </a:lnTo>
                  <a:lnTo>
                    <a:pt x="28504260" y="1537335"/>
                  </a:lnTo>
                  <a:lnTo>
                    <a:pt x="0" y="1537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18929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482768" y="7068168"/>
            <a:ext cx="192604" cy="207321"/>
          </a:xfrm>
          <a:custGeom>
            <a:avLst/>
            <a:gdLst/>
            <a:ahLst/>
            <a:cxnLst/>
            <a:rect r="r" b="b" t="t" l="l"/>
            <a:pathLst>
              <a:path h="207321" w="192604">
                <a:moveTo>
                  <a:pt x="0" y="0"/>
                </a:moveTo>
                <a:lnTo>
                  <a:pt x="192604" y="0"/>
                </a:lnTo>
                <a:lnTo>
                  <a:pt x="192604" y="207321"/>
                </a:lnTo>
                <a:lnTo>
                  <a:pt x="0" y="2073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82768" y="7794750"/>
            <a:ext cx="192604" cy="207321"/>
          </a:xfrm>
          <a:custGeom>
            <a:avLst/>
            <a:gdLst/>
            <a:ahLst/>
            <a:cxnLst/>
            <a:rect r="r" b="b" t="t" l="l"/>
            <a:pathLst>
              <a:path h="207321" w="192604">
                <a:moveTo>
                  <a:pt x="0" y="0"/>
                </a:moveTo>
                <a:lnTo>
                  <a:pt x="192604" y="0"/>
                </a:lnTo>
                <a:lnTo>
                  <a:pt x="192604" y="207321"/>
                </a:lnTo>
                <a:lnTo>
                  <a:pt x="0" y="2073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482768" y="8158042"/>
            <a:ext cx="192604" cy="207321"/>
          </a:xfrm>
          <a:custGeom>
            <a:avLst/>
            <a:gdLst/>
            <a:ahLst/>
            <a:cxnLst/>
            <a:rect r="r" b="b" t="t" l="l"/>
            <a:pathLst>
              <a:path h="207321" w="192604">
                <a:moveTo>
                  <a:pt x="0" y="0"/>
                </a:moveTo>
                <a:lnTo>
                  <a:pt x="192604" y="0"/>
                </a:lnTo>
                <a:lnTo>
                  <a:pt x="192604" y="207321"/>
                </a:lnTo>
                <a:lnTo>
                  <a:pt x="0" y="2073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5939502" y="2530299"/>
            <a:ext cx="3461889" cy="12961"/>
            <a:chOff x="0" y="0"/>
            <a:chExt cx="5088331" cy="190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042274" cy="19055"/>
            </a:xfrm>
            <a:custGeom>
              <a:avLst/>
              <a:gdLst/>
              <a:ahLst/>
              <a:cxnLst/>
              <a:rect r="r" b="b" t="t" l="l"/>
              <a:pathLst>
                <a:path h="19055" w="6042274">
                  <a:moveTo>
                    <a:pt x="0" y="0"/>
                  </a:moveTo>
                  <a:lnTo>
                    <a:pt x="0" y="19055"/>
                  </a:lnTo>
                  <a:lnTo>
                    <a:pt x="394843" y="19055"/>
                  </a:lnTo>
                  <a:lnTo>
                    <a:pt x="394843" y="0"/>
                  </a:lnTo>
                  <a:close/>
                  <a:moveTo>
                    <a:pt x="509269" y="0"/>
                  </a:moveTo>
                  <a:lnTo>
                    <a:pt x="509269" y="19055"/>
                  </a:lnTo>
                  <a:lnTo>
                    <a:pt x="3480431" y="19055"/>
                  </a:lnTo>
                  <a:lnTo>
                    <a:pt x="3480431" y="0"/>
                  </a:lnTo>
                  <a:close/>
                  <a:moveTo>
                    <a:pt x="3594858" y="0"/>
                  </a:moveTo>
                  <a:lnTo>
                    <a:pt x="3594858" y="19055"/>
                  </a:lnTo>
                  <a:lnTo>
                    <a:pt x="4548755" y="19055"/>
                  </a:lnTo>
                  <a:lnTo>
                    <a:pt x="4548755" y="0"/>
                  </a:lnTo>
                  <a:close/>
                  <a:moveTo>
                    <a:pt x="5584185" y="0"/>
                  </a:moveTo>
                  <a:lnTo>
                    <a:pt x="5584185" y="19055"/>
                  </a:lnTo>
                  <a:lnTo>
                    <a:pt x="6042274" y="19055"/>
                  </a:lnTo>
                  <a:lnTo>
                    <a:pt x="6042274" y="0"/>
                  </a:lnTo>
                  <a:close/>
                </a:path>
              </a:pathLst>
            </a:custGeom>
            <a:solidFill>
              <a:srgbClr val="3D3B3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238483" y="3196931"/>
            <a:ext cx="1811039" cy="967608"/>
            <a:chOff x="0" y="0"/>
            <a:chExt cx="2661895" cy="142221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61924" cy="1422272"/>
            </a:xfrm>
            <a:custGeom>
              <a:avLst/>
              <a:gdLst/>
              <a:ahLst/>
              <a:cxnLst/>
              <a:rect r="r" b="b" t="t" l="l"/>
              <a:pathLst>
                <a:path h="1422272" w="2661924">
                  <a:moveTo>
                    <a:pt x="0" y="1422272"/>
                  </a:moveTo>
                  <a:lnTo>
                    <a:pt x="2661924" y="1422272"/>
                  </a:lnTo>
                  <a:lnTo>
                    <a:pt x="26619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0047467" y="4532322"/>
            <a:ext cx="192604" cy="207321"/>
          </a:xfrm>
          <a:custGeom>
            <a:avLst/>
            <a:gdLst/>
            <a:ahLst/>
            <a:cxnLst/>
            <a:rect r="r" b="b" t="t" l="l"/>
            <a:pathLst>
              <a:path h="207321" w="192604">
                <a:moveTo>
                  <a:pt x="0" y="0"/>
                </a:moveTo>
                <a:lnTo>
                  <a:pt x="192604" y="0"/>
                </a:lnTo>
                <a:lnTo>
                  <a:pt x="192604" y="207321"/>
                </a:lnTo>
                <a:lnTo>
                  <a:pt x="0" y="2073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047467" y="4895613"/>
            <a:ext cx="192604" cy="207321"/>
          </a:xfrm>
          <a:custGeom>
            <a:avLst/>
            <a:gdLst/>
            <a:ahLst/>
            <a:cxnLst/>
            <a:rect r="r" b="b" t="t" l="l"/>
            <a:pathLst>
              <a:path h="207321" w="192604">
                <a:moveTo>
                  <a:pt x="0" y="0"/>
                </a:moveTo>
                <a:lnTo>
                  <a:pt x="192604" y="0"/>
                </a:lnTo>
                <a:lnTo>
                  <a:pt x="192604" y="207321"/>
                </a:lnTo>
                <a:lnTo>
                  <a:pt x="0" y="2073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047467" y="5258904"/>
            <a:ext cx="192604" cy="207321"/>
          </a:xfrm>
          <a:custGeom>
            <a:avLst/>
            <a:gdLst/>
            <a:ahLst/>
            <a:cxnLst/>
            <a:rect r="r" b="b" t="t" l="l"/>
            <a:pathLst>
              <a:path h="207321" w="192604">
                <a:moveTo>
                  <a:pt x="0" y="0"/>
                </a:moveTo>
                <a:lnTo>
                  <a:pt x="192604" y="0"/>
                </a:lnTo>
                <a:lnTo>
                  <a:pt x="192604" y="207321"/>
                </a:lnTo>
                <a:lnTo>
                  <a:pt x="0" y="2073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047467" y="5622371"/>
            <a:ext cx="192604" cy="207321"/>
          </a:xfrm>
          <a:custGeom>
            <a:avLst/>
            <a:gdLst/>
            <a:ahLst/>
            <a:cxnLst/>
            <a:rect r="r" b="b" t="t" l="l"/>
            <a:pathLst>
              <a:path h="207321" w="192604">
                <a:moveTo>
                  <a:pt x="0" y="0"/>
                </a:moveTo>
                <a:lnTo>
                  <a:pt x="192604" y="0"/>
                </a:lnTo>
                <a:lnTo>
                  <a:pt x="192604" y="207321"/>
                </a:lnTo>
                <a:lnTo>
                  <a:pt x="0" y="2073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047467" y="5985837"/>
            <a:ext cx="192604" cy="207321"/>
          </a:xfrm>
          <a:custGeom>
            <a:avLst/>
            <a:gdLst/>
            <a:ahLst/>
            <a:cxnLst/>
            <a:rect r="r" b="b" t="t" l="l"/>
            <a:pathLst>
              <a:path h="207321" w="192604">
                <a:moveTo>
                  <a:pt x="0" y="0"/>
                </a:moveTo>
                <a:lnTo>
                  <a:pt x="192604" y="0"/>
                </a:lnTo>
                <a:lnTo>
                  <a:pt x="192604" y="207321"/>
                </a:lnTo>
                <a:lnTo>
                  <a:pt x="0" y="2073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047467" y="6349128"/>
            <a:ext cx="192604" cy="207321"/>
          </a:xfrm>
          <a:custGeom>
            <a:avLst/>
            <a:gdLst/>
            <a:ahLst/>
            <a:cxnLst/>
            <a:rect r="r" b="b" t="t" l="l"/>
            <a:pathLst>
              <a:path h="207321" w="192604">
                <a:moveTo>
                  <a:pt x="0" y="0"/>
                </a:moveTo>
                <a:lnTo>
                  <a:pt x="192604" y="0"/>
                </a:lnTo>
                <a:lnTo>
                  <a:pt x="192604" y="207321"/>
                </a:lnTo>
                <a:lnTo>
                  <a:pt x="0" y="2073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047467" y="6712420"/>
            <a:ext cx="192604" cy="207321"/>
          </a:xfrm>
          <a:custGeom>
            <a:avLst/>
            <a:gdLst/>
            <a:ahLst/>
            <a:cxnLst/>
            <a:rect r="r" b="b" t="t" l="l"/>
            <a:pathLst>
              <a:path h="207321" w="192604">
                <a:moveTo>
                  <a:pt x="0" y="0"/>
                </a:moveTo>
                <a:lnTo>
                  <a:pt x="192604" y="0"/>
                </a:lnTo>
                <a:lnTo>
                  <a:pt x="192604" y="207321"/>
                </a:lnTo>
                <a:lnTo>
                  <a:pt x="0" y="2073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882791" y="6926873"/>
            <a:ext cx="3509384" cy="1781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5"/>
              </a:lnSpc>
            </a:pPr>
            <a:r>
              <a:rPr lang="en-US" sz="1154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BIRTH CERT </a:t>
            </a:r>
            <a:r>
              <a:rPr lang="en-US" b="true" sz="1154">
                <a:solidFill>
                  <a:srgbClr val="3D3B3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AND</a:t>
            </a:r>
            <a:r>
              <a:rPr lang="en-US" sz="1154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 ONE OF THE FOLLOWING: PASSPORT FROM COUNTRY OF CITIZENSHIP LETTER FROM SCHOOL PRINCIPAL / ACCREDITED 3 INSTITUTION CONFIRMING ATTENDANCE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882791" y="4251867"/>
            <a:ext cx="3620503" cy="1414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5"/>
              </a:lnSpc>
            </a:pPr>
            <a:r>
              <a:rPr lang="en-US" sz="1154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PASSPORT FROM COUNTRY OF CITIZENSHIP </a:t>
            </a:r>
            <a:r>
              <a:rPr lang="en-US" b="true" sz="1154">
                <a:solidFill>
                  <a:srgbClr val="3D3B3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IRISH/EU/UK</a:t>
            </a:r>
            <a:r>
              <a:rPr lang="en-US" sz="1154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 DRIVERS LICENSE / LEARNERS PERMIT CERTIFICATE OF IRISH NATURALISATION NATIONAL IDENTITY CARD (EU/EEA/SWISS CITIZENS)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441471" y="8140599"/>
            <a:ext cx="450245" cy="20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15"/>
              </a:lnSpc>
            </a:pPr>
            <a:r>
              <a:rPr lang="en-US" sz="1154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 LEVEL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529421" y="1881009"/>
            <a:ext cx="42077" cy="358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250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450243" y="2263232"/>
            <a:ext cx="1791909" cy="1395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280"/>
              </a:lnSpc>
            </a:pPr>
            <a:r>
              <a:rPr lang="en-US" sz="4912">
                <a:solidFill>
                  <a:srgbClr val="3D3B3A"/>
                </a:solidFill>
                <a:latin typeface="Benedict"/>
                <a:ea typeface="Benedict"/>
                <a:cs typeface="Benedict"/>
                <a:sym typeface="Benedict"/>
              </a:rPr>
              <a:t>Photo ID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984047" y="3847221"/>
            <a:ext cx="112169" cy="28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2"/>
              </a:lnSpc>
            </a:pPr>
            <a:r>
              <a:rPr lang="en-US" sz="2965">
                <a:solidFill>
                  <a:srgbClr val="3D3B3A"/>
                </a:solidFill>
                <a:latin typeface="Benedict"/>
                <a:ea typeface="Benedict"/>
                <a:cs typeface="Benedict"/>
                <a:sym typeface="Benedict"/>
              </a:rPr>
              <a:t>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348909" y="1486550"/>
            <a:ext cx="11818160" cy="696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6"/>
              </a:lnSpc>
            </a:pPr>
            <a:r>
              <a:rPr lang="en-US" sz="4912">
                <a:solidFill>
                  <a:srgbClr val="3D3B3A"/>
                </a:solidFill>
                <a:latin typeface="Benedict"/>
                <a:ea typeface="Benedict"/>
                <a:cs typeface="Benedict"/>
                <a:sym typeface="Benedict"/>
              </a:rPr>
              <a:t>Proof of Identity &amp; Address</a:t>
            </a:r>
          </a:p>
          <a:p>
            <a:pPr algn="ctr">
              <a:lnSpc>
                <a:spcPts val="2448"/>
              </a:lnSpc>
            </a:pPr>
            <a:r>
              <a:rPr lang="en-US" sz="1250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Allapplicantsmustproduceonephoto ID documentandoneproofofaddressdocument.Name,addressanddateofbirthmust</a:t>
            </a:r>
            <a:r>
              <a:rPr lang="en-US" b="true" sz="1250">
                <a:solidFill>
                  <a:srgbClr val="3D3B3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exactly match</a:t>
            </a:r>
            <a:r>
              <a:rPr lang="en-US" sz="1250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 on photo ID,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207483" y="1881009"/>
            <a:ext cx="42077" cy="358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250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09944" y="2263232"/>
            <a:ext cx="2795380" cy="1395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280"/>
              </a:lnSpc>
            </a:pPr>
            <a:r>
              <a:rPr lang="en-US" sz="4912">
                <a:solidFill>
                  <a:srgbClr val="3D3B3A"/>
                </a:solidFill>
                <a:latin typeface="Benedict"/>
                <a:ea typeface="Benedict"/>
                <a:cs typeface="Benedict"/>
                <a:sym typeface="Benedict"/>
              </a:rPr>
              <a:t>Proof of Address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494619" y="3834386"/>
            <a:ext cx="42077" cy="120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5"/>
              </a:lnSpc>
            </a:pPr>
            <a:r>
              <a:rPr lang="en-US" sz="1250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522714" y="3590046"/>
            <a:ext cx="908481" cy="537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1"/>
              </a:lnSpc>
            </a:pPr>
            <a:r>
              <a:rPr lang="en-US" sz="2965">
                <a:solidFill>
                  <a:srgbClr val="3D3B3A"/>
                </a:solidFill>
                <a:latin typeface="Benedict"/>
                <a:ea typeface="Benedict"/>
                <a:cs typeface="Benedict"/>
                <a:sym typeface="Benedict"/>
              </a:rPr>
              <a:t>Over</a:t>
            </a:r>
            <a:r>
              <a:rPr lang="en-US" sz="2965">
                <a:solidFill>
                  <a:srgbClr val="000000"/>
                </a:solidFill>
                <a:latin typeface="Benedict"/>
                <a:ea typeface="Benedict"/>
                <a:cs typeface="Benedict"/>
                <a:sym typeface="Benedict"/>
              </a:rPr>
              <a:t> </a:t>
            </a:r>
            <a:r>
              <a:rPr lang="en-US" sz="2965">
                <a:solidFill>
                  <a:srgbClr val="3D3B3A"/>
                </a:solidFill>
                <a:latin typeface="Benedict"/>
                <a:ea typeface="Benedict"/>
                <a:cs typeface="Benedict"/>
                <a:sym typeface="Benedict"/>
              </a:rPr>
              <a:t>18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446076" y="6189016"/>
            <a:ext cx="1064821" cy="318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83"/>
              </a:lnSpc>
            </a:pPr>
            <a:r>
              <a:rPr lang="en-US" sz="2965">
                <a:solidFill>
                  <a:srgbClr val="3D3B3A"/>
                </a:solidFill>
                <a:latin typeface="Benedict"/>
                <a:ea typeface="Benedict"/>
                <a:cs typeface="Benedict"/>
                <a:sym typeface="Benedict"/>
              </a:rPr>
              <a:t>Under 18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494381" y="6353102"/>
            <a:ext cx="42110" cy="359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8"/>
              </a:lnSpc>
            </a:pPr>
            <a:r>
              <a:rPr lang="en-US" sz="1251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323366" y="8146339"/>
            <a:ext cx="120425" cy="118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9"/>
              </a:lnSpc>
            </a:pPr>
            <a:r>
              <a:rPr lang="en-US" sz="692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RD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396586" y="6457877"/>
            <a:ext cx="5567858" cy="513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0"/>
              </a:lnSpc>
            </a:pPr>
            <a:r>
              <a:rPr lang="en-US" sz="1251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Ifapplicantisunder 18 and doesn’t have the above documents, they must provide: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047448" y="3662936"/>
            <a:ext cx="4766323" cy="292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8"/>
              </a:lnSpc>
            </a:pPr>
            <a:r>
              <a:rPr lang="en-US" sz="1250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All proof of addressdocumentsmustbedated within 6 months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047448" y="3973917"/>
            <a:ext cx="1926941" cy="292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8"/>
              </a:lnSpc>
            </a:pPr>
            <a:r>
              <a:rPr lang="en-US" sz="1250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of signing theNVB1form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415521" y="2258665"/>
            <a:ext cx="11682311" cy="295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8"/>
              </a:lnSpc>
            </a:pPr>
            <a:r>
              <a:rPr lang="en-US" sz="1250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proofofaddress,andNVB1form.</a:t>
            </a:r>
            <a:r>
              <a:rPr lang="en-US" b="true" sz="1250">
                <a:solidFill>
                  <a:srgbClr val="3D3B3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Only thedocumentslistedmaybeaccepted.Originaldocuments</a:t>
            </a:r>
            <a:r>
              <a:rPr lang="en-US" sz="1250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mustbeseen</a:t>
            </a:r>
            <a:r>
              <a:rPr lang="en-US" b="true" sz="1250">
                <a:solidFill>
                  <a:srgbClr val="3D3B3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inperson</a:t>
            </a:r>
            <a:r>
              <a:rPr lang="en-US" sz="1250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byan approved ID verifier.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447496" y="4385622"/>
            <a:ext cx="5277173" cy="249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7"/>
              </a:lnSpc>
            </a:pPr>
            <a:r>
              <a:rPr lang="en-US" sz="1153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BANK STATEMENT FROM RECOGNISED BANK (</a:t>
            </a:r>
            <a:r>
              <a:rPr lang="en-US" b="true" sz="1153">
                <a:solidFill>
                  <a:srgbClr val="3D3B3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</a:t>
            </a:r>
            <a:r>
              <a:rPr lang="en-US" sz="1153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 REVOLUT) BUILDING SOCIETY STATEMENT CREDIT UNION STATEMENT CREDIT UNION PASSBOOK UTILITY BILL (I.E. GAS, ELECTRICITY, TV LICENCE) - </a:t>
            </a:r>
            <a:r>
              <a:rPr lang="en-US" b="true" sz="1153">
                <a:solidFill>
                  <a:srgbClr val="3D3B3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</a:t>
            </a:r>
            <a:r>
              <a:rPr lang="en-US" sz="1153">
                <a:solidFill>
                  <a:srgbClr val="3D3B3A"/>
                </a:solidFill>
                <a:latin typeface="Open Sans"/>
                <a:ea typeface="Open Sans"/>
                <a:cs typeface="Open Sans"/>
                <a:sym typeface="Open Sans"/>
              </a:rPr>
              <a:t> MOBILE PHONE BILL CORRESPONDANCE FROM GOVERNMENT DEPARTMENTS LETTER FROM LOCAL COUNCIL CONFIRMING RESIDENCY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3389472" y="1393876"/>
            <a:ext cx="11514576" cy="7499142"/>
            <a:chOff x="0" y="0"/>
            <a:chExt cx="15957207" cy="103925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957169" cy="10392537"/>
            </a:xfrm>
            <a:custGeom>
              <a:avLst/>
              <a:gdLst/>
              <a:ahLst/>
              <a:cxnLst/>
              <a:rect r="r" b="b" t="t" l="l"/>
              <a:pathLst>
                <a:path h="10392537" w="15957169">
                  <a:moveTo>
                    <a:pt x="0" y="0"/>
                  </a:moveTo>
                  <a:lnTo>
                    <a:pt x="15957169" y="0"/>
                  </a:lnTo>
                  <a:lnTo>
                    <a:pt x="15957169" y="10392537"/>
                  </a:lnTo>
                  <a:lnTo>
                    <a:pt x="0" y="10392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691964" y="9025697"/>
            <a:ext cx="2710158" cy="2185168"/>
            <a:chOff x="0" y="0"/>
            <a:chExt cx="2816860" cy="227120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886716" y="45466"/>
              <a:ext cx="928626" cy="1270130"/>
            </a:xfrm>
            <a:custGeom>
              <a:avLst/>
              <a:gdLst/>
              <a:ahLst/>
              <a:cxnLst/>
              <a:rect r="r" b="b" t="t" l="l"/>
              <a:pathLst>
                <a:path h="1270130" w="928626">
                  <a:moveTo>
                    <a:pt x="0" y="0"/>
                  </a:moveTo>
                  <a:lnTo>
                    <a:pt x="0" y="1270130"/>
                  </a:lnTo>
                  <a:lnTo>
                    <a:pt x="916307" y="1270130"/>
                  </a:lnTo>
                  <a:cubicBezTo>
                    <a:pt x="918212" y="1262129"/>
                    <a:pt x="919863" y="1254001"/>
                    <a:pt x="921387" y="1246000"/>
                  </a:cubicBezTo>
                  <a:lnTo>
                    <a:pt x="928626" y="1112776"/>
                  </a:lnTo>
                  <a:cubicBezTo>
                    <a:pt x="925832" y="1078613"/>
                    <a:pt x="919101" y="1044577"/>
                    <a:pt x="908179" y="1010668"/>
                  </a:cubicBezTo>
                  <a:cubicBezTo>
                    <a:pt x="864999" y="876810"/>
                    <a:pt x="777496" y="762637"/>
                    <a:pt x="693929" y="649733"/>
                  </a:cubicBezTo>
                  <a:cubicBezTo>
                    <a:pt x="501778" y="390272"/>
                    <a:pt x="314326" y="102235"/>
                    <a:pt x="127" y="0"/>
                  </a:cubicBezTo>
                  <a:close/>
                </a:path>
              </a:pathLst>
            </a:custGeom>
            <a:solidFill>
              <a:srgbClr val="F7CEDC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812416" y="4385842"/>
            <a:ext cx="1731109" cy="1843737"/>
          </a:xfrm>
          <a:custGeom>
            <a:avLst/>
            <a:gdLst/>
            <a:ahLst/>
            <a:cxnLst/>
            <a:rect r="r" b="b" t="t" l="l"/>
            <a:pathLst>
              <a:path h="1843737" w="1731109">
                <a:moveTo>
                  <a:pt x="0" y="0"/>
                </a:moveTo>
                <a:lnTo>
                  <a:pt x="1731109" y="0"/>
                </a:lnTo>
                <a:lnTo>
                  <a:pt x="1731109" y="1843737"/>
                </a:lnTo>
                <a:lnTo>
                  <a:pt x="0" y="18437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239291" y="-1241447"/>
            <a:ext cx="2515574" cy="2813585"/>
            <a:chOff x="0" y="0"/>
            <a:chExt cx="2614612" cy="292435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17" y="1290320"/>
              <a:ext cx="1605045" cy="1621663"/>
            </a:xfrm>
            <a:custGeom>
              <a:avLst/>
              <a:gdLst/>
              <a:ahLst/>
              <a:cxnLst/>
              <a:rect r="r" b="b" t="t" l="l"/>
              <a:pathLst>
                <a:path h="1621663" w="1605045">
                  <a:moveTo>
                    <a:pt x="792625" y="0"/>
                  </a:moveTo>
                  <a:cubicBezTo>
                    <a:pt x="795546" y="6223"/>
                    <a:pt x="797959" y="12573"/>
                    <a:pt x="791609" y="19939"/>
                  </a:cubicBezTo>
                  <a:cubicBezTo>
                    <a:pt x="719473" y="12827"/>
                    <a:pt x="647210" y="10287"/>
                    <a:pt x="574820" y="10287"/>
                  </a:cubicBezTo>
                  <a:cubicBezTo>
                    <a:pt x="473601" y="10287"/>
                    <a:pt x="372254" y="15367"/>
                    <a:pt x="271035" y="20574"/>
                  </a:cubicBezTo>
                  <a:cubicBezTo>
                    <a:pt x="208551" y="32639"/>
                    <a:pt x="43832" y="8382"/>
                    <a:pt x="11320" y="61214"/>
                  </a:cubicBezTo>
                  <a:cubicBezTo>
                    <a:pt x="-16620" y="114300"/>
                    <a:pt x="10050" y="159258"/>
                    <a:pt x="59707" y="185928"/>
                  </a:cubicBezTo>
                  <a:cubicBezTo>
                    <a:pt x="285005" y="277749"/>
                    <a:pt x="539006" y="265430"/>
                    <a:pt x="771416" y="324866"/>
                  </a:cubicBezTo>
                  <a:cubicBezTo>
                    <a:pt x="641622" y="606933"/>
                    <a:pt x="479316" y="874014"/>
                    <a:pt x="333138" y="1148206"/>
                  </a:cubicBezTo>
                  <a:cubicBezTo>
                    <a:pt x="318279" y="1190244"/>
                    <a:pt x="252493" y="1250060"/>
                    <a:pt x="281449" y="1293494"/>
                  </a:cubicBezTo>
                  <a:cubicBezTo>
                    <a:pt x="291482" y="1300225"/>
                    <a:pt x="302658" y="1303147"/>
                    <a:pt x="314469" y="1303147"/>
                  </a:cubicBezTo>
                  <a:cubicBezTo>
                    <a:pt x="386351" y="1303147"/>
                    <a:pt x="485412" y="1195450"/>
                    <a:pt x="535577" y="1161414"/>
                  </a:cubicBezTo>
                  <a:cubicBezTo>
                    <a:pt x="701820" y="1027937"/>
                    <a:pt x="813580" y="848741"/>
                    <a:pt x="948581" y="686816"/>
                  </a:cubicBezTo>
                  <a:cubicBezTo>
                    <a:pt x="899305" y="974090"/>
                    <a:pt x="911624" y="1265554"/>
                    <a:pt x="925340" y="1555241"/>
                  </a:cubicBezTo>
                  <a:cubicBezTo>
                    <a:pt x="920641" y="1589277"/>
                    <a:pt x="939564" y="1621662"/>
                    <a:pt x="963186" y="1621662"/>
                  </a:cubicBezTo>
                  <a:cubicBezTo>
                    <a:pt x="973600" y="1621662"/>
                    <a:pt x="984776" y="1615312"/>
                    <a:pt x="995317" y="1600072"/>
                  </a:cubicBezTo>
                  <a:cubicBezTo>
                    <a:pt x="1036465" y="1520189"/>
                    <a:pt x="1069231" y="1436115"/>
                    <a:pt x="1107077" y="1354581"/>
                  </a:cubicBezTo>
                  <a:cubicBezTo>
                    <a:pt x="1192421" y="1156334"/>
                    <a:pt x="1291355" y="963295"/>
                    <a:pt x="1356633" y="757174"/>
                  </a:cubicBezTo>
                  <a:cubicBezTo>
                    <a:pt x="1358157" y="752348"/>
                    <a:pt x="1357014" y="744727"/>
                    <a:pt x="1367428" y="744093"/>
                  </a:cubicBezTo>
                  <a:cubicBezTo>
                    <a:pt x="1433468" y="909701"/>
                    <a:pt x="1513478" y="1067180"/>
                    <a:pt x="1605045" y="1218818"/>
                  </a:cubicBezTo>
                  <a:lnTo>
                    <a:pt x="1605045" y="0"/>
                  </a:lnTo>
                  <a:close/>
                </a:path>
              </a:pathLst>
            </a:custGeom>
            <a:solidFill>
              <a:srgbClr val="9BCDCE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1474765" y="4216350"/>
            <a:ext cx="2602213" cy="1748833"/>
            <a:chOff x="0" y="0"/>
            <a:chExt cx="2704668" cy="181768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05" y="242062"/>
              <a:ext cx="1360447" cy="1575437"/>
            </a:xfrm>
            <a:custGeom>
              <a:avLst/>
              <a:gdLst/>
              <a:ahLst/>
              <a:cxnLst/>
              <a:rect r="r" b="b" t="t" l="l"/>
              <a:pathLst>
                <a:path h="1575437" w="1360447">
                  <a:moveTo>
                    <a:pt x="1142896" y="0"/>
                  </a:moveTo>
                  <a:cubicBezTo>
                    <a:pt x="1131974" y="0"/>
                    <a:pt x="1120925" y="2794"/>
                    <a:pt x="1111527" y="7620"/>
                  </a:cubicBezTo>
                  <a:cubicBezTo>
                    <a:pt x="952396" y="87884"/>
                    <a:pt x="808886" y="198374"/>
                    <a:pt x="666646" y="304800"/>
                  </a:cubicBezTo>
                  <a:cubicBezTo>
                    <a:pt x="523771" y="411608"/>
                    <a:pt x="383689" y="522225"/>
                    <a:pt x="246910" y="636652"/>
                  </a:cubicBezTo>
                  <a:cubicBezTo>
                    <a:pt x="168043" y="702565"/>
                    <a:pt x="90065" y="769748"/>
                    <a:pt x="13230" y="838201"/>
                  </a:cubicBezTo>
                  <a:cubicBezTo>
                    <a:pt x="-232" y="850139"/>
                    <a:pt x="-2772" y="871094"/>
                    <a:pt x="2689" y="888747"/>
                  </a:cubicBezTo>
                  <a:lnTo>
                    <a:pt x="3197" y="890144"/>
                  </a:lnTo>
                  <a:cubicBezTo>
                    <a:pt x="6118" y="898780"/>
                    <a:pt x="11071" y="906527"/>
                    <a:pt x="17548" y="911861"/>
                  </a:cubicBezTo>
                  <a:cubicBezTo>
                    <a:pt x="28216" y="920497"/>
                    <a:pt x="39646" y="924561"/>
                    <a:pt x="50949" y="924561"/>
                  </a:cubicBezTo>
                  <a:cubicBezTo>
                    <a:pt x="65046" y="924561"/>
                    <a:pt x="79016" y="918338"/>
                    <a:pt x="91208" y="907543"/>
                  </a:cubicBezTo>
                  <a:cubicBezTo>
                    <a:pt x="107845" y="892811"/>
                    <a:pt x="124482" y="878079"/>
                    <a:pt x="141119" y="863474"/>
                  </a:cubicBezTo>
                  <a:cubicBezTo>
                    <a:pt x="148612" y="856997"/>
                    <a:pt x="155978" y="850393"/>
                    <a:pt x="163471" y="843916"/>
                  </a:cubicBezTo>
                  <a:cubicBezTo>
                    <a:pt x="166900" y="840995"/>
                    <a:pt x="170329" y="837947"/>
                    <a:pt x="173758" y="835026"/>
                  </a:cubicBezTo>
                  <a:cubicBezTo>
                    <a:pt x="173758" y="835026"/>
                    <a:pt x="173758" y="835026"/>
                    <a:pt x="173885" y="834899"/>
                  </a:cubicBezTo>
                  <a:cubicBezTo>
                    <a:pt x="174012" y="834772"/>
                    <a:pt x="173885" y="834899"/>
                    <a:pt x="173885" y="834899"/>
                  </a:cubicBezTo>
                  <a:cubicBezTo>
                    <a:pt x="173885" y="834899"/>
                    <a:pt x="173885" y="834772"/>
                    <a:pt x="174012" y="834772"/>
                  </a:cubicBezTo>
                  <a:cubicBezTo>
                    <a:pt x="174139" y="834772"/>
                    <a:pt x="174139" y="834645"/>
                    <a:pt x="174139" y="834645"/>
                  </a:cubicBezTo>
                  <a:cubicBezTo>
                    <a:pt x="174139" y="834645"/>
                    <a:pt x="174266" y="834518"/>
                    <a:pt x="174266" y="834518"/>
                  </a:cubicBezTo>
                  <a:cubicBezTo>
                    <a:pt x="174266" y="834518"/>
                    <a:pt x="174520" y="834264"/>
                    <a:pt x="174647" y="834264"/>
                  </a:cubicBezTo>
                  <a:cubicBezTo>
                    <a:pt x="174774" y="834264"/>
                    <a:pt x="174774" y="834137"/>
                    <a:pt x="174901" y="834010"/>
                  </a:cubicBezTo>
                  <a:cubicBezTo>
                    <a:pt x="175028" y="833883"/>
                    <a:pt x="175028" y="833883"/>
                    <a:pt x="175028" y="833883"/>
                  </a:cubicBezTo>
                  <a:cubicBezTo>
                    <a:pt x="175028" y="833883"/>
                    <a:pt x="175155" y="833756"/>
                    <a:pt x="175282" y="833629"/>
                  </a:cubicBezTo>
                  <a:cubicBezTo>
                    <a:pt x="175409" y="833502"/>
                    <a:pt x="175409" y="833629"/>
                    <a:pt x="175409" y="833502"/>
                  </a:cubicBezTo>
                  <a:cubicBezTo>
                    <a:pt x="175409" y="833375"/>
                    <a:pt x="175536" y="833375"/>
                    <a:pt x="175536" y="833375"/>
                  </a:cubicBezTo>
                  <a:cubicBezTo>
                    <a:pt x="175536" y="833375"/>
                    <a:pt x="175790" y="833248"/>
                    <a:pt x="175790" y="833121"/>
                  </a:cubicBezTo>
                  <a:cubicBezTo>
                    <a:pt x="178203" y="830962"/>
                    <a:pt x="180616" y="828930"/>
                    <a:pt x="183029" y="826771"/>
                  </a:cubicBezTo>
                  <a:cubicBezTo>
                    <a:pt x="216176" y="798069"/>
                    <a:pt x="249577" y="769621"/>
                    <a:pt x="283232" y="741427"/>
                  </a:cubicBezTo>
                  <a:cubicBezTo>
                    <a:pt x="350923" y="684531"/>
                    <a:pt x="419249" y="628651"/>
                    <a:pt x="488464" y="573660"/>
                  </a:cubicBezTo>
                  <a:cubicBezTo>
                    <a:pt x="627911" y="462789"/>
                    <a:pt x="770278" y="355220"/>
                    <a:pt x="915693" y="252222"/>
                  </a:cubicBezTo>
                  <a:cubicBezTo>
                    <a:pt x="926742" y="244348"/>
                    <a:pt x="937791" y="236601"/>
                    <a:pt x="948967" y="228854"/>
                  </a:cubicBezTo>
                  <a:cubicBezTo>
                    <a:pt x="946554" y="231521"/>
                    <a:pt x="944014" y="234188"/>
                    <a:pt x="941601" y="236982"/>
                  </a:cubicBezTo>
                  <a:cubicBezTo>
                    <a:pt x="879371" y="304800"/>
                    <a:pt x="817395" y="373000"/>
                    <a:pt x="756308" y="441961"/>
                  </a:cubicBezTo>
                  <a:cubicBezTo>
                    <a:pt x="647596" y="564389"/>
                    <a:pt x="540408" y="688849"/>
                    <a:pt x="443633" y="821056"/>
                  </a:cubicBezTo>
                  <a:cubicBezTo>
                    <a:pt x="398675" y="882397"/>
                    <a:pt x="355495" y="945516"/>
                    <a:pt x="318665" y="1012191"/>
                  </a:cubicBezTo>
                  <a:cubicBezTo>
                    <a:pt x="307870" y="1031622"/>
                    <a:pt x="313077" y="1060705"/>
                    <a:pt x="330476" y="1074802"/>
                  </a:cubicBezTo>
                  <a:cubicBezTo>
                    <a:pt x="341017" y="1083311"/>
                    <a:pt x="352193" y="1087121"/>
                    <a:pt x="363750" y="1087121"/>
                  </a:cubicBezTo>
                  <a:cubicBezTo>
                    <a:pt x="373656" y="1087121"/>
                    <a:pt x="383816" y="1084327"/>
                    <a:pt x="393849" y="1079374"/>
                  </a:cubicBezTo>
                  <a:cubicBezTo>
                    <a:pt x="483258" y="1034924"/>
                    <a:pt x="564030" y="971932"/>
                    <a:pt x="642008" y="910210"/>
                  </a:cubicBezTo>
                  <a:cubicBezTo>
                    <a:pt x="752117" y="823215"/>
                    <a:pt x="858162" y="731140"/>
                    <a:pt x="963953" y="638938"/>
                  </a:cubicBezTo>
                  <a:cubicBezTo>
                    <a:pt x="1019579" y="590551"/>
                    <a:pt x="1075078" y="541910"/>
                    <a:pt x="1130704" y="493396"/>
                  </a:cubicBezTo>
                  <a:cubicBezTo>
                    <a:pt x="1144801" y="481077"/>
                    <a:pt x="1158898" y="468758"/>
                    <a:pt x="1172995" y="456566"/>
                  </a:cubicBezTo>
                  <a:cubicBezTo>
                    <a:pt x="1175535" y="454407"/>
                    <a:pt x="1178202" y="452121"/>
                    <a:pt x="1180742" y="449835"/>
                  </a:cubicBezTo>
                  <a:cubicBezTo>
                    <a:pt x="1180742" y="449835"/>
                    <a:pt x="1180742" y="449835"/>
                    <a:pt x="1180742" y="449708"/>
                  </a:cubicBezTo>
                  <a:cubicBezTo>
                    <a:pt x="1180742" y="449581"/>
                    <a:pt x="1180869" y="449581"/>
                    <a:pt x="1180869" y="449581"/>
                  </a:cubicBezTo>
                  <a:cubicBezTo>
                    <a:pt x="1180869" y="449581"/>
                    <a:pt x="1181123" y="449454"/>
                    <a:pt x="1181123" y="449327"/>
                  </a:cubicBezTo>
                  <a:cubicBezTo>
                    <a:pt x="1181123" y="449200"/>
                    <a:pt x="1181123" y="449200"/>
                    <a:pt x="1181250" y="449200"/>
                  </a:cubicBezTo>
                  <a:cubicBezTo>
                    <a:pt x="1181377" y="449200"/>
                    <a:pt x="1181250" y="449200"/>
                    <a:pt x="1181250" y="449073"/>
                  </a:cubicBezTo>
                  <a:cubicBezTo>
                    <a:pt x="1181250" y="448946"/>
                    <a:pt x="1181504" y="448819"/>
                    <a:pt x="1181631" y="448692"/>
                  </a:cubicBezTo>
                  <a:cubicBezTo>
                    <a:pt x="1181758" y="448565"/>
                    <a:pt x="1182012" y="448438"/>
                    <a:pt x="1182139" y="448311"/>
                  </a:cubicBezTo>
                  <a:cubicBezTo>
                    <a:pt x="1182266" y="448184"/>
                    <a:pt x="1182393" y="448057"/>
                    <a:pt x="1182520" y="447930"/>
                  </a:cubicBezTo>
                  <a:cubicBezTo>
                    <a:pt x="1182647" y="447803"/>
                    <a:pt x="1182647" y="447803"/>
                    <a:pt x="1182774" y="447676"/>
                  </a:cubicBezTo>
                  <a:cubicBezTo>
                    <a:pt x="1182901" y="447549"/>
                    <a:pt x="1182901" y="447549"/>
                    <a:pt x="1183028" y="447549"/>
                  </a:cubicBezTo>
                  <a:cubicBezTo>
                    <a:pt x="1183282" y="447295"/>
                    <a:pt x="1183536" y="447168"/>
                    <a:pt x="1183790" y="446914"/>
                  </a:cubicBezTo>
                  <a:cubicBezTo>
                    <a:pt x="1184552" y="446279"/>
                    <a:pt x="1185441" y="445517"/>
                    <a:pt x="1186076" y="444882"/>
                  </a:cubicBezTo>
                  <a:cubicBezTo>
                    <a:pt x="1193315" y="438532"/>
                    <a:pt x="1200681" y="432182"/>
                    <a:pt x="1207920" y="425959"/>
                  </a:cubicBezTo>
                  <a:cubicBezTo>
                    <a:pt x="1235733" y="401829"/>
                    <a:pt x="1263800" y="377826"/>
                    <a:pt x="1291867" y="354077"/>
                  </a:cubicBezTo>
                  <a:cubicBezTo>
                    <a:pt x="1314473" y="334773"/>
                    <a:pt x="1337206" y="315722"/>
                    <a:pt x="1360066" y="296799"/>
                  </a:cubicBezTo>
                  <a:lnTo>
                    <a:pt x="1360066" y="161798"/>
                  </a:lnTo>
                  <a:cubicBezTo>
                    <a:pt x="1351176" y="169037"/>
                    <a:pt x="1342286" y="176403"/>
                    <a:pt x="1333396" y="183769"/>
                  </a:cubicBezTo>
                  <a:cubicBezTo>
                    <a:pt x="1215921" y="280670"/>
                    <a:pt x="1101367" y="381001"/>
                    <a:pt x="986686" y="481204"/>
                  </a:cubicBezTo>
                  <a:cubicBezTo>
                    <a:pt x="958238" y="506096"/>
                    <a:pt x="929663" y="530988"/>
                    <a:pt x="901088" y="555880"/>
                  </a:cubicBezTo>
                  <a:cubicBezTo>
                    <a:pt x="887245" y="567945"/>
                    <a:pt x="873402" y="580010"/>
                    <a:pt x="859559" y="592075"/>
                  </a:cubicBezTo>
                  <a:cubicBezTo>
                    <a:pt x="858924" y="592710"/>
                    <a:pt x="858162" y="593218"/>
                    <a:pt x="857527" y="593853"/>
                  </a:cubicBezTo>
                  <a:cubicBezTo>
                    <a:pt x="857527" y="593853"/>
                    <a:pt x="857527" y="593853"/>
                    <a:pt x="857400" y="593853"/>
                  </a:cubicBezTo>
                  <a:cubicBezTo>
                    <a:pt x="857273" y="593853"/>
                    <a:pt x="857273" y="593980"/>
                    <a:pt x="857146" y="594107"/>
                  </a:cubicBezTo>
                  <a:cubicBezTo>
                    <a:pt x="857019" y="594234"/>
                    <a:pt x="856765" y="594361"/>
                    <a:pt x="856638" y="594488"/>
                  </a:cubicBezTo>
                  <a:cubicBezTo>
                    <a:pt x="856257" y="594869"/>
                    <a:pt x="855876" y="595250"/>
                    <a:pt x="855368" y="595631"/>
                  </a:cubicBezTo>
                  <a:cubicBezTo>
                    <a:pt x="855241" y="595758"/>
                    <a:pt x="854987" y="595885"/>
                    <a:pt x="854860" y="596139"/>
                  </a:cubicBezTo>
                  <a:cubicBezTo>
                    <a:pt x="854733" y="596393"/>
                    <a:pt x="854733" y="596266"/>
                    <a:pt x="854733" y="596266"/>
                  </a:cubicBezTo>
                  <a:cubicBezTo>
                    <a:pt x="854733" y="596266"/>
                    <a:pt x="854479" y="596520"/>
                    <a:pt x="854352" y="596520"/>
                  </a:cubicBezTo>
                  <a:cubicBezTo>
                    <a:pt x="854225" y="596520"/>
                    <a:pt x="854098" y="596774"/>
                    <a:pt x="853971" y="596774"/>
                  </a:cubicBezTo>
                  <a:cubicBezTo>
                    <a:pt x="853844" y="596774"/>
                    <a:pt x="853844" y="596901"/>
                    <a:pt x="853844" y="596901"/>
                  </a:cubicBezTo>
                  <a:cubicBezTo>
                    <a:pt x="853844" y="596901"/>
                    <a:pt x="853717" y="597028"/>
                    <a:pt x="853590" y="597028"/>
                  </a:cubicBezTo>
                  <a:cubicBezTo>
                    <a:pt x="853463" y="597028"/>
                    <a:pt x="853463" y="597155"/>
                    <a:pt x="853336" y="597155"/>
                  </a:cubicBezTo>
                  <a:cubicBezTo>
                    <a:pt x="853209" y="597155"/>
                    <a:pt x="853209" y="597282"/>
                    <a:pt x="853209" y="597282"/>
                  </a:cubicBezTo>
                  <a:cubicBezTo>
                    <a:pt x="851050" y="599187"/>
                    <a:pt x="848891" y="601092"/>
                    <a:pt x="846605" y="602997"/>
                  </a:cubicBezTo>
                  <a:cubicBezTo>
                    <a:pt x="838985" y="609601"/>
                    <a:pt x="831365" y="616078"/>
                    <a:pt x="823872" y="622682"/>
                  </a:cubicBezTo>
                  <a:cubicBezTo>
                    <a:pt x="770913" y="668402"/>
                    <a:pt x="717827" y="713741"/>
                    <a:pt x="663852" y="758191"/>
                  </a:cubicBezTo>
                  <a:cubicBezTo>
                    <a:pt x="627022" y="788544"/>
                    <a:pt x="589938" y="818897"/>
                    <a:pt x="552092" y="848361"/>
                  </a:cubicBezTo>
                  <a:cubicBezTo>
                    <a:pt x="586763" y="802641"/>
                    <a:pt x="622704" y="757937"/>
                    <a:pt x="659280" y="713614"/>
                  </a:cubicBezTo>
                  <a:cubicBezTo>
                    <a:pt x="776882" y="572136"/>
                    <a:pt x="900453" y="435865"/>
                    <a:pt x="1024786" y="300355"/>
                  </a:cubicBezTo>
                  <a:cubicBezTo>
                    <a:pt x="1061743" y="260096"/>
                    <a:pt x="1098827" y="219837"/>
                    <a:pt x="1136038" y="179705"/>
                  </a:cubicBezTo>
                  <a:cubicBezTo>
                    <a:pt x="1175662" y="136779"/>
                    <a:pt x="1216810" y="81534"/>
                    <a:pt x="1183790" y="22352"/>
                  </a:cubicBezTo>
                  <a:cubicBezTo>
                    <a:pt x="1174900" y="6350"/>
                    <a:pt x="1159152" y="0"/>
                    <a:pt x="1142896" y="0"/>
                  </a:cubicBezTo>
                  <a:close/>
                  <a:moveTo>
                    <a:pt x="1294661" y="1304418"/>
                  </a:moveTo>
                  <a:cubicBezTo>
                    <a:pt x="1294915" y="1304418"/>
                    <a:pt x="1295169" y="1304418"/>
                    <a:pt x="1295550" y="1304418"/>
                  </a:cubicBezTo>
                  <a:cubicBezTo>
                    <a:pt x="1295042" y="1304545"/>
                    <a:pt x="1294661" y="1304672"/>
                    <a:pt x="1294280" y="1304799"/>
                  </a:cubicBezTo>
                  <a:cubicBezTo>
                    <a:pt x="1293518" y="1304672"/>
                    <a:pt x="1293518" y="1304418"/>
                    <a:pt x="1294661" y="1304418"/>
                  </a:cubicBezTo>
                  <a:close/>
                  <a:moveTo>
                    <a:pt x="1332380" y="1357885"/>
                  </a:moveTo>
                  <a:cubicBezTo>
                    <a:pt x="1332126" y="1358520"/>
                    <a:pt x="1331872" y="1359028"/>
                    <a:pt x="1331618" y="1359536"/>
                  </a:cubicBezTo>
                  <a:cubicBezTo>
                    <a:pt x="1331618" y="1359409"/>
                    <a:pt x="1331872" y="1358647"/>
                    <a:pt x="1332380" y="1357885"/>
                  </a:cubicBezTo>
                  <a:close/>
                  <a:moveTo>
                    <a:pt x="1360320" y="1157098"/>
                  </a:moveTo>
                  <a:cubicBezTo>
                    <a:pt x="1329459" y="1191769"/>
                    <a:pt x="1299614" y="1227202"/>
                    <a:pt x="1271928" y="1264159"/>
                  </a:cubicBezTo>
                  <a:cubicBezTo>
                    <a:pt x="1252751" y="1289686"/>
                    <a:pt x="1227859" y="1317372"/>
                    <a:pt x="1230526" y="1351408"/>
                  </a:cubicBezTo>
                  <a:cubicBezTo>
                    <a:pt x="1233320" y="1386715"/>
                    <a:pt x="1264054" y="1409194"/>
                    <a:pt x="1297201" y="1409194"/>
                  </a:cubicBezTo>
                  <a:cubicBezTo>
                    <a:pt x="1297455" y="1409194"/>
                    <a:pt x="1297709" y="1409194"/>
                    <a:pt x="1298090" y="1409194"/>
                  </a:cubicBezTo>
                  <a:lnTo>
                    <a:pt x="1360320" y="1388874"/>
                  </a:lnTo>
                  <a:lnTo>
                    <a:pt x="1360320" y="1157098"/>
                  </a:lnTo>
                  <a:close/>
                  <a:moveTo>
                    <a:pt x="1360320" y="434087"/>
                  </a:moveTo>
                  <a:cubicBezTo>
                    <a:pt x="1301011" y="492888"/>
                    <a:pt x="1241575" y="551435"/>
                    <a:pt x="1182520" y="610363"/>
                  </a:cubicBezTo>
                  <a:cubicBezTo>
                    <a:pt x="1080412" y="712090"/>
                    <a:pt x="978685" y="814071"/>
                    <a:pt x="877847" y="917068"/>
                  </a:cubicBezTo>
                  <a:cubicBezTo>
                    <a:pt x="781708" y="1015239"/>
                    <a:pt x="686331" y="1114172"/>
                    <a:pt x="593367" y="1215391"/>
                  </a:cubicBezTo>
                  <a:cubicBezTo>
                    <a:pt x="524152" y="1290829"/>
                    <a:pt x="454555" y="1367156"/>
                    <a:pt x="393468" y="1449453"/>
                  </a:cubicBezTo>
                  <a:cubicBezTo>
                    <a:pt x="381149" y="1466090"/>
                    <a:pt x="369338" y="1482981"/>
                    <a:pt x="358162" y="1500380"/>
                  </a:cubicBezTo>
                  <a:cubicBezTo>
                    <a:pt x="346224" y="1518922"/>
                    <a:pt x="353463" y="1549528"/>
                    <a:pt x="369973" y="1562991"/>
                  </a:cubicBezTo>
                  <a:cubicBezTo>
                    <a:pt x="380387" y="1571500"/>
                    <a:pt x="391944" y="1575437"/>
                    <a:pt x="403882" y="1575437"/>
                  </a:cubicBezTo>
                  <a:cubicBezTo>
                    <a:pt x="413788" y="1575437"/>
                    <a:pt x="423821" y="1572643"/>
                    <a:pt x="433473" y="1567436"/>
                  </a:cubicBezTo>
                  <a:cubicBezTo>
                    <a:pt x="561617" y="1498728"/>
                    <a:pt x="687474" y="1425831"/>
                    <a:pt x="807489" y="1343788"/>
                  </a:cubicBezTo>
                  <a:cubicBezTo>
                    <a:pt x="924583" y="1263778"/>
                    <a:pt x="1036851" y="1176910"/>
                    <a:pt x="1150008" y="1091439"/>
                  </a:cubicBezTo>
                  <a:cubicBezTo>
                    <a:pt x="1220112" y="1038480"/>
                    <a:pt x="1290216" y="985394"/>
                    <a:pt x="1360320" y="932562"/>
                  </a:cubicBezTo>
                  <a:lnTo>
                    <a:pt x="1360320" y="802514"/>
                  </a:lnTo>
                  <a:cubicBezTo>
                    <a:pt x="1288311" y="856616"/>
                    <a:pt x="1216429" y="910972"/>
                    <a:pt x="1144547" y="965328"/>
                  </a:cubicBezTo>
                  <a:cubicBezTo>
                    <a:pt x="1026564" y="1054482"/>
                    <a:pt x="909724" y="1145287"/>
                    <a:pt x="788693" y="1230250"/>
                  </a:cubicBezTo>
                  <a:cubicBezTo>
                    <a:pt x="733829" y="1268731"/>
                    <a:pt x="677695" y="1305434"/>
                    <a:pt x="620672" y="1340613"/>
                  </a:cubicBezTo>
                  <a:cubicBezTo>
                    <a:pt x="711223" y="1239648"/>
                    <a:pt x="805076" y="1141477"/>
                    <a:pt x="899564" y="1044195"/>
                  </a:cubicBezTo>
                  <a:cubicBezTo>
                    <a:pt x="1002053" y="938658"/>
                    <a:pt x="1105812" y="834264"/>
                    <a:pt x="1209952" y="730251"/>
                  </a:cubicBezTo>
                  <a:cubicBezTo>
                    <a:pt x="1259990" y="680213"/>
                    <a:pt x="1310155" y="630429"/>
                    <a:pt x="1360447" y="580645"/>
                  </a:cubicBezTo>
                  <a:lnTo>
                    <a:pt x="1360447" y="434087"/>
                  </a:lnTo>
                  <a:close/>
                </a:path>
              </a:pathLst>
            </a:custGeom>
            <a:solidFill>
              <a:srgbClr val="F3BE5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2274021" y="2967663"/>
            <a:ext cx="398570" cy="427565"/>
            <a:chOff x="0" y="0"/>
            <a:chExt cx="414261" cy="44439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-287" y="29"/>
              <a:ext cx="414522" cy="444342"/>
            </a:xfrm>
            <a:custGeom>
              <a:avLst/>
              <a:gdLst/>
              <a:ahLst/>
              <a:cxnLst/>
              <a:rect r="r" b="b" t="t" l="l"/>
              <a:pathLst>
                <a:path h="444342" w="414522">
                  <a:moveTo>
                    <a:pt x="1049" y="315945"/>
                  </a:moveTo>
                  <a:cubicBezTo>
                    <a:pt x="2573" y="318612"/>
                    <a:pt x="6764" y="320136"/>
                    <a:pt x="9431" y="318104"/>
                  </a:cubicBezTo>
                  <a:cubicBezTo>
                    <a:pt x="59087" y="282545"/>
                    <a:pt x="109887" y="248636"/>
                    <a:pt x="161575" y="216251"/>
                  </a:cubicBezTo>
                  <a:cubicBezTo>
                    <a:pt x="171227" y="210282"/>
                    <a:pt x="180879" y="204440"/>
                    <a:pt x="190531" y="198471"/>
                  </a:cubicBezTo>
                  <a:cubicBezTo>
                    <a:pt x="190658" y="198852"/>
                    <a:pt x="190785" y="199233"/>
                    <a:pt x="190912" y="199614"/>
                  </a:cubicBezTo>
                  <a:cubicBezTo>
                    <a:pt x="183165" y="246858"/>
                    <a:pt x="176307" y="294229"/>
                    <a:pt x="170211" y="341853"/>
                  </a:cubicBezTo>
                  <a:cubicBezTo>
                    <a:pt x="166147" y="373857"/>
                    <a:pt x="162337" y="405988"/>
                    <a:pt x="159035" y="438119"/>
                  </a:cubicBezTo>
                  <a:cubicBezTo>
                    <a:pt x="158654" y="441421"/>
                    <a:pt x="162083" y="444342"/>
                    <a:pt x="165131" y="444342"/>
                  </a:cubicBezTo>
                  <a:cubicBezTo>
                    <a:pt x="168687" y="444342"/>
                    <a:pt x="170973" y="441548"/>
                    <a:pt x="171227" y="438119"/>
                  </a:cubicBezTo>
                  <a:cubicBezTo>
                    <a:pt x="177196" y="381604"/>
                    <a:pt x="184181" y="325343"/>
                    <a:pt x="192436" y="269210"/>
                  </a:cubicBezTo>
                  <a:cubicBezTo>
                    <a:pt x="194722" y="253589"/>
                    <a:pt x="197135" y="238095"/>
                    <a:pt x="199548" y="222601"/>
                  </a:cubicBezTo>
                  <a:cubicBezTo>
                    <a:pt x="211613" y="254859"/>
                    <a:pt x="223424" y="287244"/>
                    <a:pt x="232695" y="320517"/>
                  </a:cubicBezTo>
                  <a:cubicBezTo>
                    <a:pt x="239934" y="346679"/>
                    <a:pt x="245521" y="373349"/>
                    <a:pt x="248188" y="400400"/>
                  </a:cubicBezTo>
                  <a:cubicBezTo>
                    <a:pt x="248569" y="403702"/>
                    <a:pt x="250728" y="406623"/>
                    <a:pt x="254284" y="406623"/>
                  </a:cubicBezTo>
                  <a:cubicBezTo>
                    <a:pt x="257332" y="406623"/>
                    <a:pt x="260761" y="403829"/>
                    <a:pt x="260380" y="400400"/>
                  </a:cubicBezTo>
                  <a:cubicBezTo>
                    <a:pt x="255554" y="351759"/>
                    <a:pt x="241965" y="304897"/>
                    <a:pt x="225837" y="259050"/>
                  </a:cubicBezTo>
                  <a:cubicBezTo>
                    <a:pt x="218598" y="238730"/>
                    <a:pt x="210978" y="218537"/>
                    <a:pt x="203485" y="198344"/>
                  </a:cubicBezTo>
                  <a:cubicBezTo>
                    <a:pt x="203612" y="197582"/>
                    <a:pt x="203739" y="196693"/>
                    <a:pt x="203866" y="195931"/>
                  </a:cubicBezTo>
                  <a:cubicBezTo>
                    <a:pt x="232695" y="204821"/>
                    <a:pt x="261396" y="214092"/>
                    <a:pt x="290225" y="223109"/>
                  </a:cubicBezTo>
                  <a:cubicBezTo>
                    <a:pt x="315117" y="230856"/>
                    <a:pt x="339882" y="238730"/>
                    <a:pt x="364646" y="246477"/>
                  </a:cubicBezTo>
                  <a:cubicBezTo>
                    <a:pt x="372139" y="248763"/>
                    <a:pt x="375441" y="236952"/>
                    <a:pt x="367948" y="234539"/>
                  </a:cubicBezTo>
                  <a:cubicBezTo>
                    <a:pt x="323626" y="220696"/>
                    <a:pt x="279430" y="206726"/>
                    <a:pt x="235108" y="192883"/>
                  </a:cubicBezTo>
                  <a:cubicBezTo>
                    <a:pt x="227361" y="190470"/>
                    <a:pt x="219614" y="188057"/>
                    <a:pt x="211994" y="185644"/>
                  </a:cubicBezTo>
                  <a:cubicBezTo>
                    <a:pt x="247553" y="164435"/>
                    <a:pt x="283494" y="143988"/>
                    <a:pt x="319943" y="124430"/>
                  </a:cubicBezTo>
                  <a:cubicBezTo>
                    <a:pt x="350168" y="108174"/>
                    <a:pt x="380648" y="92427"/>
                    <a:pt x="411382" y="77187"/>
                  </a:cubicBezTo>
                  <a:cubicBezTo>
                    <a:pt x="418494" y="73758"/>
                    <a:pt x="412271" y="63090"/>
                    <a:pt x="405159" y="66519"/>
                  </a:cubicBezTo>
                  <a:cubicBezTo>
                    <a:pt x="350422" y="93570"/>
                    <a:pt x="296575" y="122271"/>
                    <a:pt x="243744" y="152751"/>
                  </a:cubicBezTo>
                  <a:cubicBezTo>
                    <a:pt x="231679" y="159736"/>
                    <a:pt x="219614" y="166848"/>
                    <a:pt x="207549" y="173960"/>
                  </a:cubicBezTo>
                  <a:cubicBezTo>
                    <a:pt x="211613" y="149957"/>
                    <a:pt x="215804" y="125954"/>
                    <a:pt x="220376" y="102078"/>
                  </a:cubicBezTo>
                  <a:cubicBezTo>
                    <a:pt x="226345" y="70583"/>
                    <a:pt x="232568" y="39087"/>
                    <a:pt x="239299" y="7718"/>
                  </a:cubicBezTo>
                  <a:cubicBezTo>
                    <a:pt x="240950" y="-29"/>
                    <a:pt x="229139" y="-3331"/>
                    <a:pt x="227488" y="4416"/>
                  </a:cubicBezTo>
                  <a:cubicBezTo>
                    <a:pt x="215677" y="60169"/>
                    <a:pt x="205009" y="116302"/>
                    <a:pt x="195484" y="172563"/>
                  </a:cubicBezTo>
                  <a:cubicBezTo>
                    <a:pt x="195357" y="173579"/>
                    <a:pt x="195230" y="174595"/>
                    <a:pt x="194976" y="175484"/>
                  </a:cubicBezTo>
                  <a:cubicBezTo>
                    <a:pt x="188372" y="157450"/>
                    <a:pt x="182022" y="139416"/>
                    <a:pt x="176180" y="121128"/>
                  </a:cubicBezTo>
                  <a:cubicBezTo>
                    <a:pt x="167290" y="92935"/>
                    <a:pt x="160051" y="64233"/>
                    <a:pt x="153574" y="35277"/>
                  </a:cubicBezTo>
                  <a:cubicBezTo>
                    <a:pt x="151796" y="27530"/>
                    <a:pt x="140113" y="30832"/>
                    <a:pt x="141764" y="38579"/>
                  </a:cubicBezTo>
                  <a:cubicBezTo>
                    <a:pt x="147478" y="64233"/>
                    <a:pt x="153828" y="89633"/>
                    <a:pt x="161321" y="114778"/>
                  </a:cubicBezTo>
                  <a:cubicBezTo>
                    <a:pt x="167544" y="135606"/>
                    <a:pt x="174783" y="156180"/>
                    <a:pt x="182276" y="176627"/>
                  </a:cubicBezTo>
                  <a:cubicBezTo>
                    <a:pt x="157511" y="169134"/>
                    <a:pt x="132620" y="162276"/>
                    <a:pt x="107347" y="157323"/>
                  </a:cubicBezTo>
                  <a:cubicBezTo>
                    <a:pt x="83090" y="152624"/>
                    <a:pt x="58325" y="149703"/>
                    <a:pt x="33561" y="149830"/>
                  </a:cubicBezTo>
                  <a:cubicBezTo>
                    <a:pt x="25687" y="149830"/>
                    <a:pt x="25687" y="162276"/>
                    <a:pt x="33561" y="162149"/>
                  </a:cubicBezTo>
                  <a:cubicBezTo>
                    <a:pt x="77375" y="161895"/>
                    <a:pt x="120301" y="171547"/>
                    <a:pt x="162210" y="183612"/>
                  </a:cubicBezTo>
                  <a:cubicBezTo>
                    <a:pt x="168814" y="185517"/>
                    <a:pt x="175418" y="187549"/>
                    <a:pt x="181895" y="189454"/>
                  </a:cubicBezTo>
                  <a:cubicBezTo>
                    <a:pt x="150272" y="208758"/>
                    <a:pt x="118777" y="228570"/>
                    <a:pt x="87916" y="249144"/>
                  </a:cubicBezTo>
                  <a:cubicBezTo>
                    <a:pt x="59341" y="268067"/>
                    <a:pt x="31021" y="287625"/>
                    <a:pt x="3081" y="307563"/>
                  </a:cubicBezTo>
                  <a:cubicBezTo>
                    <a:pt x="414" y="309595"/>
                    <a:pt x="-983" y="313024"/>
                    <a:pt x="795" y="31607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8068815" y="0"/>
            <a:ext cx="2154404" cy="1115632"/>
            <a:chOff x="0" y="0"/>
            <a:chExt cx="2985630" cy="154607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85643" cy="1546098"/>
            </a:xfrm>
            <a:custGeom>
              <a:avLst/>
              <a:gdLst/>
              <a:ahLst/>
              <a:cxnLst/>
              <a:rect r="r" b="b" t="t" l="l"/>
              <a:pathLst>
                <a:path h="1546098" w="2985643">
                  <a:moveTo>
                    <a:pt x="0" y="0"/>
                  </a:moveTo>
                  <a:lnTo>
                    <a:pt x="2985643" y="0"/>
                  </a:lnTo>
                  <a:lnTo>
                    <a:pt x="2985643" y="1546098"/>
                  </a:lnTo>
                  <a:lnTo>
                    <a:pt x="0" y="1546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718" r="0" b="1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5507182" y="9823981"/>
            <a:ext cx="7276378" cy="467420"/>
            <a:chOff x="0" y="0"/>
            <a:chExt cx="10083800" cy="6477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083800" cy="647827"/>
            </a:xfrm>
            <a:custGeom>
              <a:avLst/>
              <a:gdLst/>
              <a:ahLst/>
              <a:cxnLst/>
              <a:rect r="r" b="b" t="t" l="l"/>
              <a:pathLst>
                <a:path h="647827" w="10083800">
                  <a:moveTo>
                    <a:pt x="0" y="0"/>
                  </a:moveTo>
                  <a:lnTo>
                    <a:pt x="10083800" y="0"/>
                  </a:lnTo>
                  <a:lnTo>
                    <a:pt x="10083800" y="647827"/>
                  </a:lnTo>
                  <a:lnTo>
                    <a:pt x="0" y="647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-37" b="-17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5860104" y="6615346"/>
            <a:ext cx="662554" cy="653170"/>
          </a:xfrm>
          <a:custGeom>
            <a:avLst/>
            <a:gdLst/>
            <a:ahLst/>
            <a:cxnLst/>
            <a:rect r="r" b="b" t="t" l="l"/>
            <a:pathLst>
              <a:path h="653170" w="662554">
                <a:moveTo>
                  <a:pt x="0" y="0"/>
                </a:moveTo>
                <a:lnTo>
                  <a:pt x="662554" y="0"/>
                </a:lnTo>
                <a:lnTo>
                  <a:pt x="662554" y="653170"/>
                </a:lnTo>
                <a:lnTo>
                  <a:pt x="0" y="6531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863898" y="8001542"/>
            <a:ext cx="611252" cy="658714"/>
          </a:xfrm>
          <a:custGeom>
            <a:avLst/>
            <a:gdLst/>
            <a:ahLst/>
            <a:cxnLst/>
            <a:rect r="r" b="b" t="t" l="l"/>
            <a:pathLst>
              <a:path h="658714" w="611252">
                <a:moveTo>
                  <a:pt x="0" y="0"/>
                </a:moveTo>
                <a:lnTo>
                  <a:pt x="611253" y="0"/>
                </a:lnTo>
                <a:lnTo>
                  <a:pt x="611253" y="658714"/>
                </a:lnTo>
                <a:lnTo>
                  <a:pt x="0" y="6587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5824135" y="7296366"/>
            <a:ext cx="683155" cy="700356"/>
            <a:chOff x="0" y="0"/>
            <a:chExt cx="710057" cy="72792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233174" y="279018"/>
              <a:ext cx="92838" cy="165861"/>
            </a:xfrm>
            <a:custGeom>
              <a:avLst/>
              <a:gdLst/>
              <a:ahLst/>
              <a:cxnLst/>
              <a:rect r="r" b="b" t="t" l="l"/>
              <a:pathLst>
                <a:path h="165861" w="92838">
                  <a:moveTo>
                    <a:pt x="85599" y="88137"/>
                  </a:moveTo>
                  <a:lnTo>
                    <a:pt x="21336" y="88137"/>
                  </a:lnTo>
                  <a:lnTo>
                    <a:pt x="21336" y="147954"/>
                  </a:lnTo>
                  <a:lnTo>
                    <a:pt x="92838" y="147954"/>
                  </a:lnTo>
                  <a:lnTo>
                    <a:pt x="92838" y="165861"/>
                  </a:lnTo>
                  <a:lnTo>
                    <a:pt x="0" y="165861"/>
                  </a:lnTo>
                  <a:lnTo>
                    <a:pt x="0" y="0"/>
                  </a:lnTo>
                  <a:lnTo>
                    <a:pt x="89155" y="0"/>
                  </a:lnTo>
                  <a:lnTo>
                    <a:pt x="89155" y="17907"/>
                  </a:lnTo>
                  <a:lnTo>
                    <a:pt x="21336" y="17907"/>
                  </a:lnTo>
                  <a:lnTo>
                    <a:pt x="21336" y="70358"/>
                  </a:lnTo>
                  <a:lnTo>
                    <a:pt x="85599" y="70358"/>
                  </a:lnTo>
                  <a:lnTo>
                    <a:pt x="85599" y="88137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353444" y="279018"/>
              <a:ext cx="121794" cy="168528"/>
            </a:xfrm>
            <a:custGeom>
              <a:avLst/>
              <a:gdLst/>
              <a:ahLst/>
              <a:cxnLst/>
              <a:rect r="r" b="b" t="t" l="l"/>
              <a:pathLst>
                <a:path h="168528" w="121794">
                  <a:moveTo>
                    <a:pt x="21590" y="0"/>
                  </a:moveTo>
                  <a:lnTo>
                    <a:pt x="21590" y="98170"/>
                  </a:lnTo>
                  <a:cubicBezTo>
                    <a:pt x="21590" y="135381"/>
                    <a:pt x="37973" y="151129"/>
                    <a:pt x="60071" y="151129"/>
                  </a:cubicBezTo>
                  <a:cubicBezTo>
                    <a:pt x="84583" y="151129"/>
                    <a:pt x="100204" y="134873"/>
                    <a:pt x="100204" y="98170"/>
                  </a:cubicBezTo>
                  <a:lnTo>
                    <a:pt x="100204" y="0"/>
                  </a:lnTo>
                  <a:lnTo>
                    <a:pt x="121794" y="0"/>
                  </a:lnTo>
                  <a:lnTo>
                    <a:pt x="121794" y="96646"/>
                  </a:lnTo>
                  <a:cubicBezTo>
                    <a:pt x="121794" y="147573"/>
                    <a:pt x="95124" y="168528"/>
                    <a:pt x="59309" y="168528"/>
                  </a:cubicBezTo>
                  <a:cubicBezTo>
                    <a:pt x="25527" y="168528"/>
                    <a:pt x="0" y="149097"/>
                    <a:pt x="0" y="97662"/>
                  </a:cubicBezTo>
                  <a:lnTo>
                    <a:pt x="0" y="0"/>
                  </a:lnTo>
                  <a:lnTo>
                    <a:pt x="21590" y="0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318900" y="63500"/>
              <a:ext cx="80519" cy="77089"/>
            </a:xfrm>
            <a:custGeom>
              <a:avLst/>
              <a:gdLst/>
              <a:ahLst/>
              <a:cxnLst/>
              <a:rect r="r" b="b" t="t" l="l"/>
              <a:pathLst>
                <a:path h="77089" w="80519">
                  <a:moveTo>
                    <a:pt x="15367" y="76961"/>
                  </a:moveTo>
                  <a:lnTo>
                    <a:pt x="40259" y="58800"/>
                  </a:lnTo>
                  <a:lnTo>
                    <a:pt x="65151" y="76961"/>
                  </a:lnTo>
                  <a:lnTo>
                    <a:pt x="55626" y="47498"/>
                  </a:lnTo>
                  <a:lnTo>
                    <a:pt x="80518" y="29337"/>
                  </a:lnTo>
                  <a:lnTo>
                    <a:pt x="49784" y="29337"/>
                  </a:lnTo>
                  <a:lnTo>
                    <a:pt x="40259" y="0"/>
                  </a:lnTo>
                  <a:lnTo>
                    <a:pt x="30734" y="29464"/>
                  </a:lnTo>
                  <a:lnTo>
                    <a:pt x="0" y="29464"/>
                  </a:lnTo>
                  <a:lnTo>
                    <a:pt x="24892" y="47625"/>
                  </a:lnTo>
                  <a:lnTo>
                    <a:pt x="15367" y="77088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445774" y="89281"/>
              <a:ext cx="80519" cy="77089"/>
            </a:xfrm>
            <a:custGeom>
              <a:avLst/>
              <a:gdLst/>
              <a:ahLst/>
              <a:cxnLst/>
              <a:rect r="r" b="b" t="t" l="l"/>
              <a:pathLst>
                <a:path h="77089" w="80519">
                  <a:moveTo>
                    <a:pt x="15367" y="77088"/>
                  </a:moveTo>
                  <a:lnTo>
                    <a:pt x="40259" y="58927"/>
                  </a:lnTo>
                  <a:lnTo>
                    <a:pt x="65151" y="77088"/>
                  </a:lnTo>
                  <a:lnTo>
                    <a:pt x="55626" y="47624"/>
                  </a:lnTo>
                  <a:lnTo>
                    <a:pt x="80518" y="29463"/>
                  </a:lnTo>
                  <a:lnTo>
                    <a:pt x="49784" y="29463"/>
                  </a:lnTo>
                  <a:lnTo>
                    <a:pt x="40259" y="0"/>
                  </a:lnTo>
                  <a:lnTo>
                    <a:pt x="30734" y="29463"/>
                  </a:lnTo>
                  <a:lnTo>
                    <a:pt x="0" y="29463"/>
                  </a:lnTo>
                  <a:lnTo>
                    <a:pt x="24892" y="47624"/>
                  </a:lnTo>
                  <a:lnTo>
                    <a:pt x="15367" y="77088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538357" y="179958"/>
              <a:ext cx="80519" cy="77089"/>
            </a:xfrm>
            <a:custGeom>
              <a:avLst/>
              <a:gdLst/>
              <a:ahLst/>
              <a:cxnLst/>
              <a:rect r="r" b="b" t="t" l="l"/>
              <a:pathLst>
                <a:path h="77089" w="80519">
                  <a:moveTo>
                    <a:pt x="15367" y="77089"/>
                  </a:moveTo>
                  <a:lnTo>
                    <a:pt x="40260" y="58928"/>
                  </a:lnTo>
                  <a:lnTo>
                    <a:pt x="65152" y="77089"/>
                  </a:lnTo>
                  <a:lnTo>
                    <a:pt x="55627" y="47625"/>
                  </a:lnTo>
                  <a:lnTo>
                    <a:pt x="80519" y="29464"/>
                  </a:lnTo>
                  <a:lnTo>
                    <a:pt x="49785" y="29464"/>
                  </a:lnTo>
                  <a:lnTo>
                    <a:pt x="40260" y="0"/>
                  </a:lnTo>
                  <a:lnTo>
                    <a:pt x="30735" y="29464"/>
                  </a:lnTo>
                  <a:lnTo>
                    <a:pt x="0" y="29464"/>
                  </a:lnTo>
                  <a:lnTo>
                    <a:pt x="24892" y="47625"/>
                  </a:lnTo>
                  <a:lnTo>
                    <a:pt x="15367" y="77089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564266" y="318134"/>
              <a:ext cx="80646" cy="77089"/>
            </a:xfrm>
            <a:custGeom>
              <a:avLst/>
              <a:gdLst/>
              <a:ahLst/>
              <a:cxnLst/>
              <a:rect r="r" b="b" t="t" l="l"/>
              <a:pathLst>
                <a:path h="77089" w="80646">
                  <a:moveTo>
                    <a:pt x="80645" y="29464"/>
                  </a:moveTo>
                  <a:lnTo>
                    <a:pt x="49784" y="29464"/>
                  </a:lnTo>
                  <a:lnTo>
                    <a:pt x="40259" y="0"/>
                  </a:lnTo>
                  <a:lnTo>
                    <a:pt x="30734" y="29464"/>
                  </a:lnTo>
                  <a:lnTo>
                    <a:pt x="0" y="29464"/>
                  </a:lnTo>
                  <a:lnTo>
                    <a:pt x="24892" y="47624"/>
                  </a:lnTo>
                  <a:lnTo>
                    <a:pt x="15367" y="77088"/>
                  </a:lnTo>
                  <a:lnTo>
                    <a:pt x="40259" y="58927"/>
                  </a:lnTo>
                  <a:lnTo>
                    <a:pt x="65151" y="77088"/>
                  </a:lnTo>
                  <a:lnTo>
                    <a:pt x="55626" y="47624"/>
                  </a:lnTo>
                  <a:lnTo>
                    <a:pt x="80518" y="29464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538865" y="466469"/>
              <a:ext cx="80519" cy="77089"/>
            </a:xfrm>
            <a:custGeom>
              <a:avLst/>
              <a:gdLst/>
              <a:ahLst/>
              <a:cxnLst/>
              <a:rect r="r" b="b" t="t" l="l"/>
              <a:pathLst>
                <a:path h="77089" w="80519">
                  <a:moveTo>
                    <a:pt x="49785" y="29464"/>
                  </a:moveTo>
                  <a:lnTo>
                    <a:pt x="40260" y="0"/>
                  </a:lnTo>
                  <a:lnTo>
                    <a:pt x="30735" y="29464"/>
                  </a:lnTo>
                  <a:lnTo>
                    <a:pt x="0" y="29464"/>
                  </a:lnTo>
                  <a:lnTo>
                    <a:pt x="24892" y="47625"/>
                  </a:lnTo>
                  <a:lnTo>
                    <a:pt x="15367" y="77089"/>
                  </a:lnTo>
                  <a:lnTo>
                    <a:pt x="40260" y="58928"/>
                  </a:lnTo>
                  <a:lnTo>
                    <a:pt x="65152" y="77089"/>
                  </a:lnTo>
                  <a:lnTo>
                    <a:pt x="55627" y="47625"/>
                  </a:lnTo>
                  <a:lnTo>
                    <a:pt x="80519" y="29464"/>
                  </a:lnTo>
                  <a:lnTo>
                    <a:pt x="49785" y="29464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446536" y="553210"/>
              <a:ext cx="80519" cy="77089"/>
            </a:xfrm>
            <a:custGeom>
              <a:avLst/>
              <a:gdLst/>
              <a:ahLst/>
              <a:cxnLst/>
              <a:rect r="r" b="b" t="t" l="l"/>
              <a:pathLst>
                <a:path h="77089" w="80519">
                  <a:moveTo>
                    <a:pt x="49784" y="29463"/>
                  </a:moveTo>
                  <a:lnTo>
                    <a:pt x="40259" y="0"/>
                  </a:lnTo>
                  <a:lnTo>
                    <a:pt x="30734" y="29463"/>
                  </a:lnTo>
                  <a:lnTo>
                    <a:pt x="0" y="29463"/>
                  </a:lnTo>
                  <a:lnTo>
                    <a:pt x="24892" y="47624"/>
                  </a:lnTo>
                  <a:lnTo>
                    <a:pt x="15367" y="77088"/>
                  </a:lnTo>
                  <a:lnTo>
                    <a:pt x="40259" y="58927"/>
                  </a:lnTo>
                  <a:lnTo>
                    <a:pt x="65151" y="77088"/>
                  </a:lnTo>
                  <a:lnTo>
                    <a:pt x="55626" y="47624"/>
                  </a:lnTo>
                  <a:lnTo>
                    <a:pt x="80518" y="29463"/>
                  </a:lnTo>
                  <a:lnTo>
                    <a:pt x="49784" y="29463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319408" y="586103"/>
              <a:ext cx="80519" cy="77089"/>
            </a:xfrm>
            <a:custGeom>
              <a:avLst/>
              <a:gdLst/>
              <a:ahLst/>
              <a:cxnLst/>
              <a:rect r="r" b="b" t="t" l="l"/>
              <a:pathLst>
                <a:path h="77089" w="80519">
                  <a:moveTo>
                    <a:pt x="40386" y="0"/>
                  </a:moveTo>
                  <a:lnTo>
                    <a:pt x="30861" y="29463"/>
                  </a:lnTo>
                  <a:lnTo>
                    <a:pt x="0" y="29463"/>
                  </a:lnTo>
                  <a:lnTo>
                    <a:pt x="24892" y="47624"/>
                  </a:lnTo>
                  <a:lnTo>
                    <a:pt x="15367" y="77088"/>
                  </a:lnTo>
                  <a:lnTo>
                    <a:pt x="40259" y="58927"/>
                  </a:lnTo>
                  <a:lnTo>
                    <a:pt x="65151" y="77088"/>
                  </a:lnTo>
                  <a:lnTo>
                    <a:pt x="55626" y="47624"/>
                  </a:lnTo>
                  <a:lnTo>
                    <a:pt x="80518" y="29463"/>
                  </a:lnTo>
                  <a:lnTo>
                    <a:pt x="49911" y="29463"/>
                  </a:lnTo>
                  <a:lnTo>
                    <a:pt x="40386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193804" y="553210"/>
              <a:ext cx="80519" cy="77089"/>
            </a:xfrm>
            <a:custGeom>
              <a:avLst/>
              <a:gdLst/>
              <a:ahLst/>
              <a:cxnLst/>
              <a:rect r="r" b="b" t="t" l="l"/>
              <a:pathLst>
                <a:path h="77089" w="80519">
                  <a:moveTo>
                    <a:pt x="49784" y="29463"/>
                  </a:moveTo>
                  <a:lnTo>
                    <a:pt x="40259" y="0"/>
                  </a:lnTo>
                  <a:lnTo>
                    <a:pt x="30734" y="29463"/>
                  </a:lnTo>
                  <a:lnTo>
                    <a:pt x="0" y="29463"/>
                  </a:lnTo>
                  <a:lnTo>
                    <a:pt x="24892" y="47624"/>
                  </a:lnTo>
                  <a:lnTo>
                    <a:pt x="15367" y="77088"/>
                  </a:lnTo>
                  <a:lnTo>
                    <a:pt x="40259" y="58927"/>
                  </a:lnTo>
                  <a:lnTo>
                    <a:pt x="65151" y="77088"/>
                  </a:lnTo>
                  <a:lnTo>
                    <a:pt x="55626" y="47624"/>
                  </a:lnTo>
                  <a:lnTo>
                    <a:pt x="80518" y="29463"/>
                  </a:lnTo>
                  <a:lnTo>
                    <a:pt x="49784" y="29463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101474" y="466469"/>
              <a:ext cx="80519" cy="77089"/>
            </a:xfrm>
            <a:custGeom>
              <a:avLst/>
              <a:gdLst/>
              <a:ahLst/>
              <a:cxnLst/>
              <a:rect r="r" b="b" t="t" l="l"/>
              <a:pathLst>
                <a:path h="77089" w="80519">
                  <a:moveTo>
                    <a:pt x="49784" y="29464"/>
                  </a:moveTo>
                  <a:lnTo>
                    <a:pt x="40259" y="0"/>
                  </a:lnTo>
                  <a:lnTo>
                    <a:pt x="30734" y="29464"/>
                  </a:lnTo>
                  <a:lnTo>
                    <a:pt x="0" y="29464"/>
                  </a:lnTo>
                  <a:lnTo>
                    <a:pt x="24892" y="47625"/>
                  </a:lnTo>
                  <a:lnTo>
                    <a:pt x="15367" y="77089"/>
                  </a:lnTo>
                  <a:lnTo>
                    <a:pt x="40259" y="58928"/>
                  </a:lnTo>
                  <a:lnTo>
                    <a:pt x="65151" y="77089"/>
                  </a:lnTo>
                  <a:lnTo>
                    <a:pt x="55626" y="47625"/>
                  </a:lnTo>
                  <a:lnTo>
                    <a:pt x="80518" y="29464"/>
                  </a:lnTo>
                  <a:lnTo>
                    <a:pt x="49784" y="29464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63628" y="322198"/>
              <a:ext cx="80519" cy="77089"/>
            </a:xfrm>
            <a:custGeom>
              <a:avLst/>
              <a:gdLst/>
              <a:ahLst/>
              <a:cxnLst/>
              <a:rect r="r" b="b" t="t" l="l"/>
              <a:pathLst>
                <a:path h="77089" w="80519">
                  <a:moveTo>
                    <a:pt x="40259" y="58927"/>
                  </a:moveTo>
                  <a:lnTo>
                    <a:pt x="65151" y="77088"/>
                  </a:lnTo>
                  <a:lnTo>
                    <a:pt x="55626" y="47624"/>
                  </a:lnTo>
                  <a:lnTo>
                    <a:pt x="80518" y="29464"/>
                  </a:lnTo>
                  <a:lnTo>
                    <a:pt x="49784" y="29464"/>
                  </a:lnTo>
                  <a:lnTo>
                    <a:pt x="40259" y="0"/>
                  </a:lnTo>
                  <a:lnTo>
                    <a:pt x="30734" y="29464"/>
                  </a:lnTo>
                  <a:lnTo>
                    <a:pt x="0" y="29464"/>
                  </a:lnTo>
                  <a:lnTo>
                    <a:pt x="24892" y="47624"/>
                  </a:lnTo>
                  <a:lnTo>
                    <a:pt x="15367" y="77088"/>
                  </a:lnTo>
                  <a:lnTo>
                    <a:pt x="40259" y="58927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100839" y="181609"/>
              <a:ext cx="80519" cy="77089"/>
            </a:xfrm>
            <a:custGeom>
              <a:avLst/>
              <a:gdLst/>
              <a:ahLst/>
              <a:cxnLst/>
              <a:rect r="r" b="b" t="t" l="l"/>
              <a:pathLst>
                <a:path h="77089" w="80519">
                  <a:moveTo>
                    <a:pt x="15367" y="77089"/>
                  </a:moveTo>
                  <a:lnTo>
                    <a:pt x="40259" y="58928"/>
                  </a:lnTo>
                  <a:lnTo>
                    <a:pt x="65151" y="77089"/>
                  </a:lnTo>
                  <a:lnTo>
                    <a:pt x="55626" y="47625"/>
                  </a:lnTo>
                  <a:lnTo>
                    <a:pt x="80518" y="29464"/>
                  </a:lnTo>
                  <a:lnTo>
                    <a:pt x="49784" y="29464"/>
                  </a:lnTo>
                  <a:lnTo>
                    <a:pt x="40259" y="0"/>
                  </a:lnTo>
                  <a:lnTo>
                    <a:pt x="30734" y="29464"/>
                  </a:lnTo>
                  <a:lnTo>
                    <a:pt x="0" y="29464"/>
                  </a:lnTo>
                  <a:lnTo>
                    <a:pt x="24892" y="47625"/>
                  </a:lnTo>
                  <a:lnTo>
                    <a:pt x="15367" y="77089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192026" y="94234"/>
              <a:ext cx="80519" cy="77089"/>
            </a:xfrm>
            <a:custGeom>
              <a:avLst/>
              <a:gdLst/>
              <a:ahLst/>
              <a:cxnLst/>
              <a:rect r="r" b="b" t="t" l="l"/>
              <a:pathLst>
                <a:path h="77089" w="80519">
                  <a:moveTo>
                    <a:pt x="15367" y="76961"/>
                  </a:moveTo>
                  <a:lnTo>
                    <a:pt x="40259" y="58800"/>
                  </a:lnTo>
                  <a:lnTo>
                    <a:pt x="65151" y="76961"/>
                  </a:lnTo>
                  <a:lnTo>
                    <a:pt x="55626" y="47497"/>
                  </a:lnTo>
                  <a:lnTo>
                    <a:pt x="80518" y="29336"/>
                  </a:lnTo>
                  <a:lnTo>
                    <a:pt x="49784" y="29336"/>
                  </a:lnTo>
                  <a:lnTo>
                    <a:pt x="40386" y="0"/>
                  </a:lnTo>
                  <a:lnTo>
                    <a:pt x="30861" y="29463"/>
                  </a:lnTo>
                  <a:lnTo>
                    <a:pt x="0" y="29463"/>
                  </a:lnTo>
                  <a:lnTo>
                    <a:pt x="24892" y="47624"/>
                  </a:lnTo>
                  <a:lnTo>
                    <a:pt x="15367" y="77088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63501" y="64897"/>
              <a:ext cx="583062" cy="599564"/>
            </a:xfrm>
            <a:custGeom>
              <a:avLst/>
              <a:gdLst/>
              <a:ahLst/>
              <a:cxnLst/>
              <a:rect r="r" b="b" t="t" l="l"/>
              <a:pathLst>
                <a:path h="599564" w="583062">
                  <a:moveTo>
                    <a:pt x="0" y="599564"/>
                  </a:moveTo>
                  <a:lnTo>
                    <a:pt x="583061" y="599564"/>
                  </a:lnTo>
                  <a:lnTo>
                    <a:pt x="5830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5446084" y="8812996"/>
            <a:ext cx="1144298" cy="1539504"/>
            <a:chOff x="0" y="0"/>
            <a:chExt cx="1189355" cy="160011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513337" y="307180"/>
              <a:ext cx="331599" cy="327056"/>
            </a:xfrm>
            <a:custGeom>
              <a:avLst/>
              <a:gdLst/>
              <a:ahLst/>
              <a:cxnLst/>
              <a:rect r="r" b="b" t="t" l="l"/>
              <a:pathLst>
                <a:path h="327056" w="331599">
                  <a:moveTo>
                    <a:pt x="87503" y="326676"/>
                  </a:moveTo>
                  <a:lnTo>
                    <a:pt x="288799" y="326676"/>
                  </a:lnTo>
                  <a:cubicBezTo>
                    <a:pt x="312421" y="326676"/>
                    <a:pt x="331598" y="307499"/>
                    <a:pt x="331598" y="283750"/>
                  </a:cubicBezTo>
                  <a:lnTo>
                    <a:pt x="331598" y="146463"/>
                  </a:lnTo>
                  <a:cubicBezTo>
                    <a:pt x="331598" y="111030"/>
                    <a:pt x="310389" y="79280"/>
                    <a:pt x="277496" y="65818"/>
                  </a:cubicBezTo>
                  <a:cubicBezTo>
                    <a:pt x="272670" y="63786"/>
                    <a:pt x="266955" y="66199"/>
                    <a:pt x="264923" y="71025"/>
                  </a:cubicBezTo>
                  <a:cubicBezTo>
                    <a:pt x="262891" y="75851"/>
                    <a:pt x="265304" y="81566"/>
                    <a:pt x="270130" y="83598"/>
                  </a:cubicBezTo>
                  <a:cubicBezTo>
                    <a:pt x="295784" y="94139"/>
                    <a:pt x="312294" y="118777"/>
                    <a:pt x="312294" y="146336"/>
                  </a:cubicBezTo>
                  <a:lnTo>
                    <a:pt x="312294" y="283750"/>
                  </a:lnTo>
                  <a:cubicBezTo>
                    <a:pt x="312294" y="296704"/>
                    <a:pt x="301753" y="307245"/>
                    <a:pt x="288799" y="307245"/>
                  </a:cubicBezTo>
                  <a:lnTo>
                    <a:pt x="138811" y="307245"/>
                  </a:lnTo>
                  <a:cubicBezTo>
                    <a:pt x="150622" y="292513"/>
                    <a:pt x="161163" y="276765"/>
                    <a:pt x="169926" y="260128"/>
                  </a:cubicBezTo>
                  <a:cubicBezTo>
                    <a:pt x="187833" y="252508"/>
                    <a:pt x="209424" y="251238"/>
                    <a:pt x="227966" y="256953"/>
                  </a:cubicBezTo>
                  <a:cubicBezTo>
                    <a:pt x="231141" y="257842"/>
                    <a:pt x="234697" y="257207"/>
                    <a:pt x="237110" y="254921"/>
                  </a:cubicBezTo>
                  <a:cubicBezTo>
                    <a:pt x="239523" y="252635"/>
                    <a:pt x="240793" y="249333"/>
                    <a:pt x="240285" y="246031"/>
                  </a:cubicBezTo>
                  <a:cubicBezTo>
                    <a:pt x="236348" y="223044"/>
                    <a:pt x="245873" y="200565"/>
                    <a:pt x="265177" y="187611"/>
                  </a:cubicBezTo>
                  <a:cubicBezTo>
                    <a:pt x="269622" y="184563"/>
                    <a:pt x="270765" y="178594"/>
                    <a:pt x="267717" y="174149"/>
                  </a:cubicBezTo>
                  <a:cubicBezTo>
                    <a:pt x="264669" y="169704"/>
                    <a:pt x="258700" y="168561"/>
                    <a:pt x="254255" y="171609"/>
                  </a:cubicBezTo>
                  <a:cubicBezTo>
                    <a:pt x="232538" y="186341"/>
                    <a:pt x="220219" y="209963"/>
                    <a:pt x="219965" y="235363"/>
                  </a:cubicBezTo>
                  <a:cubicBezTo>
                    <a:pt x="207137" y="233331"/>
                    <a:pt x="193675" y="233966"/>
                    <a:pt x="180975" y="236760"/>
                  </a:cubicBezTo>
                  <a:cubicBezTo>
                    <a:pt x="196850" y="199295"/>
                    <a:pt x="205232" y="158782"/>
                    <a:pt x="204724" y="118396"/>
                  </a:cubicBezTo>
                  <a:cubicBezTo>
                    <a:pt x="206502" y="116999"/>
                    <a:pt x="207899" y="114967"/>
                    <a:pt x="208281" y="112554"/>
                  </a:cubicBezTo>
                  <a:cubicBezTo>
                    <a:pt x="210186" y="101759"/>
                    <a:pt x="216663" y="91726"/>
                    <a:pt x="225680" y="85376"/>
                  </a:cubicBezTo>
                  <a:cubicBezTo>
                    <a:pt x="267971" y="82836"/>
                    <a:pt x="270257" y="26956"/>
                    <a:pt x="242952" y="6128"/>
                  </a:cubicBezTo>
                  <a:cubicBezTo>
                    <a:pt x="197485" y="-13938"/>
                    <a:pt x="147828" y="17685"/>
                    <a:pt x="153797" y="65945"/>
                  </a:cubicBezTo>
                  <a:cubicBezTo>
                    <a:pt x="105918" y="92996"/>
                    <a:pt x="74422" y="142399"/>
                    <a:pt x="66548" y="197390"/>
                  </a:cubicBezTo>
                  <a:cubicBezTo>
                    <a:pt x="65786" y="202724"/>
                    <a:pt x="69469" y="207550"/>
                    <a:pt x="74803" y="208312"/>
                  </a:cubicBezTo>
                  <a:cubicBezTo>
                    <a:pt x="80137" y="209074"/>
                    <a:pt x="84963" y="205391"/>
                    <a:pt x="85725" y="200057"/>
                  </a:cubicBezTo>
                  <a:cubicBezTo>
                    <a:pt x="92329" y="152305"/>
                    <a:pt x="118999" y="110649"/>
                    <a:pt x="158877" y="85122"/>
                  </a:cubicBezTo>
                  <a:cubicBezTo>
                    <a:pt x="169418" y="86392"/>
                    <a:pt x="178816" y="93377"/>
                    <a:pt x="184912" y="104680"/>
                  </a:cubicBezTo>
                  <a:cubicBezTo>
                    <a:pt x="189865" y="177451"/>
                    <a:pt x="163195" y="252762"/>
                    <a:pt x="113284" y="307499"/>
                  </a:cubicBezTo>
                  <a:lnTo>
                    <a:pt x="87503" y="307499"/>
                  </a:lnTo>
                  <a:cubicBezTo>
                    <a:pt x="49911" y="307499"/>
                    <a:pt x="19431" y="276892"/>
                    <a:pt x="19431" y="239300"/>
                  </a:cubicBezTo>
                  <a:lnTo>
                    <a:pt x="19431" y="146590"/>
                  </a:lnTo>
                  <a:cubicBezTo>
                    <a:pt x="19431" y="109252"/>
                    <a:pt x="49784" y="78899"/>
                    <a:pt x="87122" y="78899"/>
                  </a:cubicBezTo>
                  <a:lnTo>
                    <a:pt x="116078" y="78899"/>
                  </a:lnTo>
                  <a:cubicBezTo>
                    <a:pt x="121412" y="78899"/>
                    <a:pt x="125730" y="74581"/>
                    <a:pt x="125730" y="69247"/>
                  </a:cubicBezTo>
                  <a:cubicBezTo>
                    <a:pt x="125730" y="63913"/>
                    <a:pt x="121412" y="59595"/>
                    <a:pt x="116078" y="59595"/>
                  </a:cubicBezTo>
                  <a:lnTo>
                    <a:pt x="86995" y="59595"/>
                  </a:lnTo>
                  <a:cubicBezTo>
                    <a:pt x="38989" y="59595"/>
                    <a:pt x="0" y="98711"/>
                    <a:pt x="0" y="146717"/>
                  </a:cubicBezTo>
                  <a:lnTo>
                    <a:pt x="0" y="239427"/>
                  </a:lnTo>
                  <a:cubicBezTo>
                    <a:pt x="0" y="287687"/>
                    <a:pt x="39243" y="327057"/>
                    <a:pt x="87503" y="327057"/>
                  </a:cubicBezTo>
                  <a:close/>
                  <a:moveTo>
                    <a:pt x="173482" y="69374"/>
                  </a:moveTo>
                  <a:cubicBezTo>
                    <a:pt x="170942" y="54515"/>
                    <a:pt x="174498" y="38259"/>
                    <a:pt x="186817" y="28480"/>
                  </a:cubicBezTo>
                  <a:cubicBezTo>
                    <a:pt x="197866" y="19463"/>
                    <a:pt x="213869" y="17431"/>
                    <a:pt x="232284" y="22638"/>
                  </a:cubicBezTo>
                  <a:cubicBezTo>
                    <a:pt x="240031" y="29750"/>
                    <a:pt x="243206" y="40799"/>
                    <a:pt x="241174" y="53118"/>
                  </a:cubicBezTo>
                  <a:cubicBezTo>
                    <a:pt x="239650" y="60865"/>
                    <a:pt x="232030" y="66326"/>
                    <a:pt x="222632" y="66453"/>
                  </a:cubicBezTo>
                  <a:cubicBezTo>
                    <a:pt x="211456" y="68739"/>
                    <a:pt x="203581" y="79534"/>
                    <a:pt x="197485" y="88551"/>
                  </a:cubicBezTo>
                  <a:cubicBezTo>
                    <a:pt x="191135" y="79661"/>
                    <a:pt x="182880" y="73057"/>
                    <a:pt x="173609" y="6937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774234" y="121977"/>
              <a:ext cx="318951" cy="309006"/>
            </a:xfrm>
            <a:custGeom>
              <a:avLst/>
              <a:gdLst/>
              <a:ahLst/>
              <a:cxnLst/>
              <a:rect r="r" b="b" t="t" l="l"/>
              <a:pathLst>
                <a:path h="309006" w="318951">
                  <a:moveTo>
                    <a:pt x="40475" y="224605"/>
                  </a:moveTo>
                  <a:cubicBezTo>
                    <a:pt x="31458" y="278199"/>
                    <a:pt x="92291" y="318712"/>
                    <a:pt x="138139" y="289756"/>
                  </a:cubicBezTo>
                  <a:cubicBezTo>
                    <a:pt x="168492" y="323030"/>
                    <a:pt x="228309" y="311219"/>
                    <a:pt x="244057" y="269309"/>
                  </a:cubicBezTo>
                  <a:cubicBezTo>
                    <a:pt x="297270" y="270325"/>
                    <a:pt x="328639" y="205555"/>
                    <a:pt x="295238" y="164661"/>
                  </a:cubicBezTo>
                  <a:cubicBezTo>
                    <a:pt x="348832" y="121989"/>
                    <a:pt x="303747" y="33725"/>
                    <a:pt x="237834" y="51886"/>
                  </a:cubicBezTo>
                  <a:cubicBezTo>
                    <a:pt x="225134" y="-11995"/>
                    <a:pt x="135472" y="-18980"/>
                    <a:pt x="113500" y="42615"/>
                  </a:cubicBezTo>
                  <a:cubicBezTo>
                    <a:pt x="70955" y="28518"/>
                    <a:pt x="25362" y="65094"/>
                    <a:pt x="29934" y="109797"/>
                  </a:cubicBezTo>
                  <a:cubicBezTo>
                    <a:pt x="-14643" y="136467"/>
                    <a:pt x="-8039" y="206698"/>
                    <a:pt x="40475" y="224605"/>
                  </a:cubicBezTo>
                  <a:close/>
                  <a:moveTo>
                    <a:pt x="44666" y="123640"/>
                  </a:moveTo>
                  <a:cubicBezTo>
                    <a:pt x="48603" y="121735"/>
                    <a:pt x="50762" y="117417"/>
                    <a:pt x="49873" y="113099"/>
                  </a:cubicBezTo>
                  <a:cubicBezTo>
                    <a:pt x="41745" y="76778"/>
                    <a:pt x="83274" y="45917"/>
                    <a:pt x="115532" y="64332"/>
                  </a:cubicBezTo>
                  <a:cubicBezTo>
                    <a:pt x="121120" y="67507"/>
                    <a:pt x="128740" y="63697"/>
                    <a:pt x="129629" y="57347"/>
                  </a:cubicBezTo>
                  <a:cubicBezTo>
                    <a:pt x="133058" y="35122"/>
                    <a:pt x="151855" y="19120"/>
                    <a:pt x="174334" y="19120"/>
                  </a:cubicBezTo>
                  <a:cubicBezTo>
                    <a:pt x="199607" y="19120"/>
                    <a:pt x="220435" y="40202"/>
                    <a:pt x="219546" y="65348"/>
                  </a:cubicBezTo>
                  <a:cubicBezTo>
                    <a:pt x="219165" y="72460"/>
                    <a:pt x="227420" y="77667"/>
                    <a:pt x="233643" y="74238"/>
                  </a:cubicBezTo>
                  <a:cubicBezTo>
                    <a:pt x="286602" y="48076"/>
                    <a:pt x="327242" y="125672"/>
                    <a:pt x="275680" y="154628"/>
                  </a:cubicBezTo>
                  <a:cubicBezTo>
                    <a:pt x="269838" y="157549"/>
                    <a:pt x="268822" y="166312"/>
                    <a:pt x="273902" y="170503"/>
                  </a:cubicBezTo>
                  <a:cubicBezTo>
                    <a:pt x="305525" y="197300"/>
                    <a:pt x="285586" y="250640"/>
                    <a:pt x="244184" y="250132"/>
                  </a:cubicBezTo>
                  <a:cubicBezTo>
                    <a:pt x="237707" y="249370"/>
                    <a:pt x="229960" y="248989"/>
                    <a:pt x="227928" y="256736"/>
                  </a:cubicBezTo>
                  <a:cubicBezTo>
                    <a:pt x="218911" y="292931"/>
                    <a:pt x="168619" y="302075"/>
                    <a:pt x="147536" y="271214"/>
                  </a:cubicBezTo>
                  <a:cubicBezTo>
                    <a:pt x="144489" y="266642"/>
                    <a:pt x="137630" y="265880"/>
                    <a:pt x="133439" y="269436"/>
                  </a:cubicBezTo>
                  <a:cubicBezTo>
                    <a:pt x="105118" y="294328"/>
                    <a:pt x="58255" y="272611"/>
                    <a:pt x="59017" y="234765"/>
                  </a:cubicBezTo>
                  <a:cubicBezTo>
                    <a:pt x="58255" y="225875"/>
                    <a:pt x="67018" y="212413"/>
                    <a:pt x="54064" y="208857"/>
                  </a:cubicBezTo>
                  <a:cubicBezTo>
                    <a:pt x="12916" y="199967"/>
                    <a:pt x="6439" y="141801"/>
                    <a:pt x="44666" y="12389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842268" y="82931"/>
              <a:ext cx="67056" cy="67691"/>
            </a:xfrm>
            <a:custGeom>
              <a:avLst/>
              <a:gdLst/>
              <a:ahLst/>
              <a:cxnLst/>
              <a:rect r="r" b="b" t="t" l="l"/>
              <a:pathLst>
                <a:path h="67691" w="67056">
                  <a:moveTo>
                    <a:pt x="33528" y="67691"/>
                  </a:moveTo>
                  <a:cubicBezTo>
                    <a:pt x="78232" y="66294"/>
                    <a:pt x="78232" y="1397"/>
                    <a:pt x="33528" y="0"/>
                  </a:cubicBezTo>
                  <a:cubicBezTo>
                    <a:pt x="-11176" y="1397"/>
                    <a:pt x="-11176" y="66294"/>
                    <a:pt x="33528" y="67691"/>
                  </a:cubicBezTo>
                  <a:close/>
                  <a:moveTo>
                    <a:pt x="33528" y="19304"/>
                  </a:moveTo>
                  <a:cubicBezTo>
                    <a:pt x="52578" y="19685"/>
                    <a:pt x="52578" y="48006"/>
                    <a:pt x="33528" y="48387"/>
                  </a:cubicBezTo>
                  <a:cubicBezTo>
                    <a:pt x="14478" y="48006"/>
                    <a:pt x="14478" y="19685"/>
                    <a:pt x="33528" y="1930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784261" y="63500"/>
              <a:ext cx="57341" cy="58039"/>
            </a:xfrm>
            <a:custGeom>
              <a:avLst/>
              <a:gdLst/>
              <a:ahLst/>
              <a:cxnLst/>
              <a:rect r="r" b="b" t="t" l="l"/>
              <a:pathLst>
                <a:path h="58039" w="57341">
                  <a:moveTo>
                    <a:pt x="28670" y="58039"/>
                  </a:moveTo>
                  <a:cubicBezTo>
                    <a:pt x="66897" y="57023"/>
                    <a:pt x="66897" y="1016"/>
                    <a:pt x="28670" y="0"/>
                  </a:cubicBezTo>
                  <a:cubicBezTo>
                    <a:pt x="-9557" y="1016"/>
                    <a:pt x="-9557" y="57023"/>
                    <a:pt x="28670" y="58039"/>
                  </a:cubicBezTo>
                  <a:close/>
                  <a:moveTo>
                    <a:pt x="28670" y="19304"/>
                  </a:moveTo>
                  <a:cubicBezTo>
                    <a:pt x="41370" y="19558"/>
                    <a:pt x="41370" y="38481"/>
                    <a:pt x="28670" y="38608"/>
                  </a:cubicBezTo>
                  <a:cubicBezTo>
                    <a:pt x="15970" y="38354"/>
                    <a:pt x="15970" y="19431"/>
                    <a:pt x="28670" y="1930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842014" y="237743"/>
              <a:ext cx="85854" cy="106299"/>
            </a:xfrm>
            <a:custGeom>
              <a:avLst/>
              <a:gdLst/>
              <a:ahLst/>
              <a:cxnLst/>
              <a:rect r="r" b="b" t="t" l="l"/>
              <a:pathLst>
                <a:path h="106299" w="85854">
                  <a:moveTo>
                    <a:pt x="19304" y="43180"/>
                  </a:moveTo>
                  <a:cubicBezTo>
                    <a:pt x="19304" y="30099"/>
                    <a:pt x="29972" y="19304"/>
                    <a:pt x="43053" y="19304"/>
                  </a:cubicBezTo>
                  <a:cubicBezTo>
                    <a:pt x="69850" y="19939"/>
                    <a:pt x="76073" y="57658"/>
                    <a:pt x="50038" y="65913"/>
                  </a:cubicBezTo>
                  <a:cubicBezTo>
                    <a:pt x="40132" y="68961"/>
                    <a:pt x="33401" y="77978"/>
                    <a:pt x="33401" y="88265"/>
                  </a:cubicBezTo>
                  <a:lnTo>
                    <a:pt x="33401" y="96774"/>
                  </a:lnTo>
                  <a:cubicBezTo>
                    <a:pt x="33655" y="109474"/>
                    <a:pt x="52578" y="109474"/>
                    <a:pt x="52705" y="96774"/>
                  </a:cubicBezTo>
                  <a:cubicBezTo>
                    <a:pt x="53086" y="92710"/>
                    <a:pt x="51054" y="85725"/>
                    <a:pt x="55753" y="84455"/>
                  </a:cubicBezTo>
                  <a:cubicBezTo>
                    <a:pt x="102744" y="69596"/>
                    <a:pt x="91822" y="762"/>
                    <a:pt x="43053" y="0"/>
                  </a:cubicBezTo>
                  <a:cubicBezTo>
                    <a:pt x="19304" y="0"/>
                    <a:pt x="0" y="19304"/>
                    <a:pt x="0" y="43180"/>
                  </a:cubicBezTo>
                  <a:cubicBezTo>
                    <a:pt x="254" y="55880"/>
                    <a:pt x="19050" y="55880"/>
                    <a:pt x="19304" y="4318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875495" y="353821"/>
              <a:ext cx="19098" cy="19304"/>
            </a:xfrm>
            <a:custGeom>
              <a:avLst/>
              <a:gdLst/>
              <a:ahLst/>
              <a:cxnLst/>
              <a:rect r="r" b="b" t="t" l="l"/>
              <a:pathLst>
                <a:path h="19304" w="19098">
                  <a:moveTo>
                    <a:pt x="9572" y="0"/>
                  </a:moveTo>
                  <a:cubicBezTo>
                    <a:pt x="-3255" y="254"/>
                    <a:pt x="-3128" y="19177"/>
                    <a:pt x="9572" y="19304"/>
                  </a:cubicBezTo>
                  <a:cubicBezTo>
                    <a:pt x="22272" y="19050"/>
                    <a:pt x="22272" y="127"/>
                    <a:pt x="957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948314" y="208661"/>
              <a:ext cx="85854" cy="106299"/>
            </a:xfrm>
            <a:custGeom>
              <a:avLst/>
              <a:gdLst/>
              <a:ahLst/>
              <a:cxnLst/>
              <a:rect r="r" b="b" t="t" l="l"/>
              <a:pathLst>
                <a:path h="106299" w="85854">
                  <a:moveTo>
                    <a:pt x="19304" y="43179"/>
                  </a:moveTo>
                  <a:cubicBezTo>
                    <a:pt x="19304" y="30098"/>
                    <a:pt x="29972" y="19303"/>
                    <a:pt x="43053" y="19303"/>
                  </a:cubicBezTo>
                  <a:cubicBezTo>
                    <a:pt x="69850" y="19938"/>
                    <a:pt x="76073" y="57657"/>
                    <a:pt x="50038" y="65912"/>
                  </a:cubicBezTo>
                  <a:cubicBezTo>
                    <a:pt x="40132" y="68960"/>
                    <a:pt x="33401" y="77977"/>
                    <a:pt x="33401" y="88264"/>
                  </a:cubicBezTo>
                  <a:lnTo>
                    <a:pt x="33401" y="96773"/>
                  </a:lnTo>
                  <a:cubicBezTo>
                    <a:pt x="33655" y="109473"/>
                    <a:pt x="52578" y="109473"/>
                    <a:pt x="52705" y="96773"/>
                  </a:cubicBezTo>
                  <a:cubicBezTo>
                    <a:pt x="53086" y="92709"/>
                    <a:pt x="51054" y="85724"/>
                    <a:pt x="55753" y="84454"/>
                  </a:cubicBezTo>
                  <a:cubicBezTo>
                    <a:pt x="102743" y="69595"/>
                    <a:pt x="91821" y="762"/>
                    <a:pt x="43053" y="0"/>
                  </a:cubicBezTo>
                  <a:cubicBezTo>
                    <a:pt x="19304" y="0"/>
                    <a:pt x="0" y="19303"/>
                    <a:pt x="0" y="43179"/>
                  </a:cubicBezTo>
                  <a:cubicBezTo>
                    <a:pt x="254" y="55879"/>
                    <a:pt x="19050" y="55879"/>
                    <a:pt x="19304" y="4317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981921" y="324738"/>
              <a:ext cx="19098" cy="19304"/>
            </a:xfrm>
            <a:custGeom>
              <a:avLst/>
              <a:gdLst/>
              <a:ahLst/>
              <a:cxnLst/>
              <a:rect r="r" b="b" t="t" l="l"/>
              <a:pathLst>
                <a:path h="19304" w="19098">
                  <a:moveTo>
                    <a:pt x="9573" y="0"/>
                  </a:moveTo>
                  <a:cubicBezTo>
                    <a:pt x="-3254" y="254"/>
                    <a:pt x="-3127" y="19177"/>
                    <a:pt x="9573" y="19304"/>
                  </a:cubicBezTo>
                  <a:cubicBezTo>
                    <a:pt x="22273" y="19050"/>
                    <a:pt x="22273" y="127"/>
                    <a:pt x="957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542293" y="140716"/>
              <a:ext cx="212599" cy="212852"/>
            </a:xfrm>
            <a:custGeom>
              <a:avLst/>
              <a:gdLst/>
              <a:ahLst/>
              <a:cxnLst/>
              <a:rect r="r" b="b" t="t" l="l"/>
              <a:pathLst>
                <a:path h="212852" w="212599">
                  <a:moveTo>
                    <a:pt x="106299" y="212851"/>
                  </a:moveTo>
                  <a:cubicBezTo>
                    <a:pt x="111633" y="212851"/>
                    <a:pt x="115951" y="208533"/>
                    <a:pt x="115951" y="203199"/>
                  </a:cubicBezTo>
                  <a:cubicBezTo>
                    <a:pt x="115951" y="197865"/>
                    <a:pt x="111633" y="193547"/>
                    <a:pt x="106299" y="193547"/>
                  </a:cubicBezTo>
                  <a:cubicBezTo>
                    <a:pt x="58293" y="193547"/>
                    <a:pt x="19304" y="154431"/>
                    <a:pt x="19304" y="106425"/>
                  </a:cubicBezTo>
                  <a:cubicBezTo>
                    <a:pt x="19304" y="58420"/>
                    <a:pt x="58293" y="19304"/>
                    <a:pt x="106299" y="19304"/>
                  </a:cubicBezTo>
                  <a:cubicBezTo>
                    <a:pt x="154305" y="19304"/>
                    <a:pt x="193295" y="58420"/>
                    <a:pt x="193295" y="106425"/>
                  </a:cubicBezTo>
                  <a:cubicBezTo>
                    <a:pt x="193295" y="118490"/>
                    <a:pt x="190882" y="130301"/>
                    <a:pt x="186056" y="141223"/>
                  </a:cubicBezTo>
                  <a:cubicBezTo>
                    <a:pt x="183897" y="146176"/>
                    <a:pt x="186183" y="151764"/>
                    <a:pt x="191009" y="153923"/>
                  </a:cubicBezTo>
                  <a:cubicBezTo>
                    <a:pt x="195835" y="156082"/>
                    <a:pt x="201550" y="153796"/>
                    <a:pt x="203709" y="148970"/>
                  </a:cubicBezTo>
                  <a:cubicBezTo>
                    <a:pt x="209551" y="135508"/>
                    <a:pt x="212599" y="121157"/>
                    <a:pt x="212599" y="106425"/>
                  </a:cubicBezTo>
                  <a:cubicBezTo>
                    <a:pt x="212599" y="47752"/>
                    <a:pt x="164846" y="0"/>
                    <a:pt x="106299" y="0"/>
                  </a:cubicBezTo>
                  <a:cubicBezTo>
                    <a:pt x="47752" y="0"/>
                    <a:pt x="0" y="47752"/>
                    <a:pt x="0" y="106425"/>
                  </a:cubicBezTo>
                  <a:cubicBezTo>
                    <a:pt x="0" y="165099"/>
                    <a:pt x="47752" y="212851"/>
                    <a:pt x="106299" y="21285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513210" y="63500"/>
              <a:ext cx="612651" cy="573658"/>
            </a:xfrm>
            <a:custGeom>
              <a:avLst/>
              <a:gdLst/>
              <a:ahLst/>
              <a:cxnLst/>
              <a:rect r="r" b="b" t="t" l="l"/>
              <a:pathLst>
                <a:path h="573658" w="612651">
                  <a:moveTo>
                    <a:pt x="0" y="573658"/>
                  </a:moveTo>
                  <a:lnTo>
                    <a:pt x="612651" y="573658"/>
                  </a:lnTo>
                  <a:lnTo>
                    <a:pt x="6126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63500" y="139700"/>
              <a:ext cx="991621" cy="1396870"/>
            </a:xfrm>
            <a:custGeom>
              <a:avLst/>
              <a:gdLst/>
              <a:ahLst/>
              <a:cxnLst/>
              <a:rect r="r" b="b" t="t" l="l"/>
              <a:pathLst>
                <a:path h="1396870" w="991621">
                  <a:moveTo>
                    <a:pt x="0" y="0"/>
                  </a:moveTo>
                  <a:lnTo>
                    <a:pt x="0" y="1396869"/>
                  </a:lnTo>
                  <a:lnTo>
                    <a:pt x="991621" y="1396869"/>
                  </a:lnTo>
                  <a:lnTo>
                    <a:pt x="991621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Freeform 47" id="47"/>
          <p:cNvSpPr/>
          <p:nvPr/>
        </p:nvSpPr>
        <p:spPr>
          <a:xfrm flipH="false" flipV="false" rot="0">
            <a:off x="5446084" y="2288009"/>
            <a:ext cx="1534289" cy="4280710"/>
          </a:xfrm>
          <a:custGeom>
            <a:avLst/>
            <a:gdLst/>
            <a:ahLst/>
            <a:cxnLst/>
            <a:rect r="r" b="b" t="t" l="l"/>
            <a:pathLst>
              <a:path h="4280710" w="1534289">
                <a:moveTo>
                  <a:pt x="0" y="0"/>
                </a:moveTo>
                <a:lnTo>
                  <a:pt x="1534290" y="0"/>
                </a:lnTo>
                <a:lnTo>
                  <a:pt x="1534290" y="4280710"/>
                </a:lnTo>
                <a:lnTo>
                  <a:pt x="0" y="42807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8" id="48"/>
          <p:cNvGrpSpPr/>
          <p:nvPr/>
        </p:nvGrpSpPr>
        <p:grpSpPr>
          <a:xfrm rot="0">
            <a:off x="10935058" y="0"/>
            <a:ext cx="1848503" cy="1881466"/>
            <a:chOff x="0" y="0"/>
            <a:chExt cx="1921281" cy="1955546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921260" cy="1955550"/>
            </a:xfrm>
            <a:custGeom>
              <a:avLst/>
              <a:gdLst/>
              <a:ahLst/>
              <a:cxnLst/>
              <a:rect r="r" b="b" t="t" l="l"/>
              <a:pathLst>
                <a:path h="1955550" w="1921260">
                  <a:moveTo>
                    <a:pt x="0" y="0"/>
                  </a:moveTo>
                  <a:lnTo>
                    <a:pt x="0" y="1955550"/>
                  </a:lnTo>
                  <a:lnTo>
                    <a:pt x="1921260" y="1955550"/>
                  </a:lnTo>
                  <a:lnTo>
                    <a:pt x="192126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50" id="50"/>
          <p:cNvGrpSpPr/>
          <p:nvPr/>
        </p:nvGrpSpPr>
        <p:grpSpPr>
          <a:xfrm rot="0">
            <a:off x="11327469" y="4042266"/>
            <a:ext cx="1456091" cy="2088476"/>
            <a:chOff x="0" y="0"/>
            <a:chExt cx="1513421" cy="2170709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1513459" cy="2170690"/>
            </a:xfrm>
            <a:custGeom>
              <a:avLst/>
              <a:gdLst/>
              <a:ahLst/>
              <a:cxnLst/>
              <a:rect r="r" b="b" t="t" l="l"/>
              <a:pathLst>
                <a:path h="2170690" w="1513459">
                  <a:moveTo>
                    <a:pt x="0" y="0"/>
                  </a:moveTo>
                  <a:lnTo>
                    <a:pt x="0" y="2170690"/>
                  </a:lnTo>
                  <a:lnTo>
                    <a:pt x="1513459" y="2170690"/>
                  </a:lnTo>
                  <a:lnTo>
                    <a:pt x="1513459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52" id="52"/>
          <p:cNvGrpSpPr/>
          <p:nvPr/>
        </p:nvGrpSpPr>
        <p:grpSpPr>
          <a:xfrm rot="0">
            <a:off x="12270640" y="2967773"/>
            <a:ext cx="406268" cy="429911"/>
            <a:chOff x="0" y="0"/>
            <a:chExt cx="422262" cy="446837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422273" cy="446783"/>
            </a:xfrm>
            <a:custGeom>
              <a:avLst/>
              <a:gdLst/>
              <a:ahLst/>
              <a:cxnLst/>
              <a:rect r="r" b="b" t="t" l="l"/>
              <a:pathLst>
                <a:path h="446783" w="422273">
                  <a:moveTo>
                    <a:pt x="0" y="446783"/>
                  </a:moveTo>
                  <a:lnTo>
                    <a:pt x="422273" y="446783"/>
                  </a:lnTo>
                  <a:lnTo>
                    <a:pt x="4222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54" id="54"/>
          <p:cNvSpPr txBox="true"/>
          <p:nvPr/>
        </p:nvSpPr>
        <p:spPr>
          <a:xfrm rot="0">
            <a:off x="6649289" y="2295317"/>
            <a:ext cx="5567089" cy="2781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78"/>
              </a:lnSpc>
            </a:pPr>
            <a:r>
              <a:rPr lang="en-US" sz="160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Bring your photo ID with you - the ID verifier will take a copy Bring a printed utility bill or bank statement with your current</a:t>
            </a:r>
          </a:p>
          <a:p>
            <a:pPr algn="l">
              <a:lnSpc>
                <a:spcPts val="898"/>
              </a:lnSpc>
            </a:pPr>
            <a:r>
              <a:rPr lang="en-US" sz="160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address on as proof of address - digital copies will not be</a:t>
            </a:r>
          </a:p>
          <a:p>
            <a:pPr algn="l">
              <a:lnSpc>
                <a:spcPts val="3578"/>
              </a:lnSpc>
            </a:pPr>
            <a:r>
              <a:rPr lang="en-US" sz="160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accepted</a:t>
            </a:r>
          </a:p>
          <a:p>
            <a:pPr algn="l">
              <a:lnSpc>
                <a:spcPts val="1987"/>
              </a:lnSpc>
            </a:pPr>
            <a:r>
              <a:rPr lang="en-US" sz="160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Make sure you have signed your NVB1 form by hand, digital</a:t>
            </a:r>
          </a:p>
          <a:p>
            <a:pPr algn="l">
              <a:lnSpc>
                <a:spcPts val="2487"/>
              </a:lnSpc>
            </a:pPr>
            <a:r>
              <a:rPr lang="en-US" sz="160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signatures will not be accepted</a:t>
            </a:r>
          </a:p>
          <a:p>
            <a:pPr algn="l">
              <a:lnSpc>
                <a:spcPts val="4004"/>
              </a:lnSpc>
            </a:pPr>
            <a:r>
              <a:rPr lang="en-US" sz="160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Ensure you have ticked the consent box on the NVB1 Form, it</a:t>
            </a:r>
          </a:p>
          <a:p>
            <a:pPr algn="l">
              <a:lnSpc>
                <a:spcPts val="800"/>
              </a:lnSpc>
            </a:pPr>
            <a:r>
              <a:rPr lang="en-US" sz="160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will not be processed unless the box is ticked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6649289" y="5961372"/>
            <a:ext cx="6079038" cy="3613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60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Prepare the list of all addresses you’ve lived in during your life and have it in front of you</a:t>
            </a:r>
          </a:p>
          <a:p>
            <a:pPr algn="l">
              <a:lnSpc>
                <a:spcPts val="4004"/>
              </a:lnSpc>
            </a:pPr>
            <a:r>
              <a:rPr lang="en-US" sz="160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Preliminary questions: Make sure you tick “YES” when asked “Does</a:t>
            </a:r>
          </a:p>
          <a:p>
            <a:pPr algn="l">
              <a:lnSpc>
                <a:spcPts val="800"/>
              </a:lnSpc>
            </a:pPr>
            <a:r>
              <a:rPr lang="en-US" sz="160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this role involve working with children?”</a:t>
            </a:r>
          </a:p>
          <a:p>
            <a:pPr algn="l">
              <a:lnSpc>
                <a:spcPts val="4004"/>
              </a:lnSpc>
            </a:pPr>
            <a:r>
              <a:rPr lang="en-US" sz="160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Preliminary questions: If you have ever lived in an EU country or</a:t>
            </a:r>
          </a:p>
          <a:p>
            <a:pPr algn="l">
              <a:lnSpc>
                <a:spcPts val="800"/>
              </a:lnSpc>
            </a:pPr>
            <a:r>
              <a:rPr lang="en-US" sz="160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the UK tick “YES” when asked</a:t>
            </a:r>
          </a:p>
          <a:p>
            <a:pPr algn="l">
              <a:lnSpc>
                <a:spcPts val="4004"/>
              </a:lnSpc>
            </a:pPr>
            <a:r>
              <a:rPr lang="en-US" sz="160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When filling out your list of addresses, make sure you select the</a:t>
            </a:r>
          </a:p>
          <a:p>
            <a:pPr algn="l">
              <a:lnSpc>
                <a:spcPts val="800"/>
              </a:lnSpc>
            </a:pPr>
            <a:r>
              <a:rPr lang="en-US" sz="160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correct country - it will be sent back if its incorrect</a:t>
            </a:r>
          </a:p>
          <a:p>
            <a:pPr algn="l">
              <a:lnSpc>
                <a:spcPts val="4004"/>
              </a:lnSpc>
            </a:pPr>
            <a:r>
              <a:rPr lang="en-US" sz="160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Having issues accessing your form? Contact</a:t>
            </a:r>
          </a:p>
          <a:p>
            <a:pPr algn="l">
              <a:lnSpc>
                <a:spcPts val="800"/>
              </a:lnSpc>
            </a:pPr>
            <a:r>
              <a:rPr lang="en-US" sz="160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gardavetting@youthworkireland.ie or get in touch with your local</a:t>
            </a:r>
          </a:p>
          <a:p>
            <a:pPr algn="l">
              <a:lnSpc>
                <a:spcPts val="3674"/>
              </a:lnSpc>
            </a:pPr>
            <a:r>
              <a:rPr lang="en-US" sz="160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youth service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6059316" y="1105521"/>
            <a:ext cx="6252059" cy="95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4266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Garda Vetting Checklist</a:t>
            </a:r>
          </a:p>
          <a:p>
            <a:pPr algn="ctr">
              <a:lnSpc>
                <a:spcPts val="5206"/>
              </a:lnSpc>
            </a:pPr>
            <a:r>
              <a:rPr lang="en-US" b="true" sz="2082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Submitting ID, Proof of Address, and NVB forms...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6437321" y="5381140"/>
            <a:ext cx="5394362" cy="368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5"/>
              </a:lnSpc>
            </a:pPr>
            <a:r>
              <a:rPr lang="en-US" b="true" sz="2082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Filling out your online vetting application...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66C4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53100" y="886149"/>
            <a:ext cx="13381799" cy="1991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52"/>
              </a:lnSpc>
              <a:spcBef>
                <a:spcPct val="0"/>
              </a:spcBef>
            </a:pPr>
            <a:r>
              <a:rPr lang="en-US" b="true" sz="11609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What’s next?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540023" y="3515267"/>
            <a:ext cx="9207954" cy="317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80768" indent="-490384" lvl="1">
              <a:lnSpc>
                <a:spcPts val="6359"/>
              </a:lnSpc>
              <a:buFont typeface="Arial"/>
              <a:buChar char="•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Resources linked above</a:t>
            </a:r>
          </a:p>
          <a:p>
            <a:pPr algn="l" marL="980768" indent="-490384" lvl="1">
              <a:lnSpc>
                <a:spcPts val="6359"/>
              </a:lnSpc>
              <a:buFont typeface="Arial"/>
              <a:buChar char="•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Pass the Quiz </a:t>
            </a:r>
          </a:p>
          <a:p>
            <a:pPr algn="l" marL="980768" indent="-490384" lvl="1">
              <a:lnSpc>
                <a:spcPts val="6359"/>
              </a:lnSpc>
              <a:buFont typeface="Arial"/>
              <a:buChar char="•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Fill out evaluation form </a:t>
            </a:r>
          </a:p>
          <a:p>
            <a:pPr algn="l" marL="980768" indent="-490384" lvl="1">
              <a:lnSpc>
                <a:spcPts val="6359"/>
              </a:lnSpc>
              <a:buFont typeface="Arial"/>
              <a:buChar char="•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Receive ID Verifier Certificate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258300"/>
            <a:ext cx="18288000" cy="1173480"/>
          </a:xfrm>
          <a:custGeom>
            <a:avLst/>
            <a:gdLst/>
            <a:ahLst/>
            <a:cxnLst/>
            <a:rect r="r" b="b" t="t" l="l"/>
            <a:pathLst>
              <a:path h="1173480" w="18288000">
                <a:moveTo>
                  <a:pt x="0" y="0"/>
                </a:moveTo>
                <a:lnTo>
                  <a:pt x="18288000" y="0"/>
                </a:lnTo>
                <a:lnTo>
                  <a:pt x="18288000" y="117348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4459" y="416202"/>
            <a:ext cx="1494597" cy="1607599"/>
          </a:xfrm>
          <a:custGeom>
            <a:avLst/>
            <a:gdLst/>
            <a:ahLst/>
            <a:cxnLst/>
            <a:rect r="r" b="b" t="t" l="l"/>
            <a:pathLst>
              <a:path h="1607599" w="1494597">
                <a:moveTo>
                  <a:pt x="0" y="0"/>
                </a:moveTo>
                <a:lnTo>
                  <a:pt x="1494597" y="0"/>
                </a:lnTo>
                <a:lnTo>
                  <a:pt x="1494597" y="1607599"/>
                </a:lnTo>
                <a:lnTo>
                  <a:pt x="0" y="1607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440" r="0" b="-1391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04169" y="492705"/>
            <a:ext cx="2010125" cy="1071991"/>
          </a:xfrm>
          <a:custGeom>
            <a:avLst/>
            <a:gdLst/>
            <a:ahLst/>
            <a:cxnLst/>
            <a:rect r="r" b="b" t="t" l="l"/>
            <a:pathLst>
              <a:path h="1071991" w="2010125">
                <a:moveTo>
                  <a:pt x="0" y="0"/>
                </a:moveTo>
                <a:lnTo>
                  <a:pt x="2010124" y="0"/>
                </a:lnTo>
                <a:lnTo>
                  <a:pt x="2010124" y="1071990"/>
                </a:lnTo>
                <a:lnTo>
                  <a:pt x="0" y="1071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265825" y="7544071"/>
            <a:ext cx="5756350" cy="770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59"/>
              </a:lnSpc>
            </a:pPr>
            <a:r>
              <a:rPr lang="en-US" b="true" sz="4542" i="true">
                <a:solidFill>
                  <a:srgbClr val="000000"/>
                </a:solidFill>
                <a:latin typeface="Aptos Bold Italics"/>
                <a:ea typeface="Aptos Bold Italics"/>
                <a:cs typeface="Aptos Bold Italics"/>
                <a:sym typeface="Aptos Bold Italics"/>
              </a:rPr>
              <a:t>Thanks for your time!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9D957">
                <a:alpha val="100000"/>
              </a:srgbClr>
            </a:gs>
            <a:gs pos="100000">
              <a:srgbClr val="C9E265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51602" y="2091150"/>
            <a:ext cx="12755749" cy="2080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92"/>
              </a:lnSpc>
              <a:spcBef>
                <a:spcPct val="0"/>
              </a:spcBef>
            </a:pPr>
            <a:r>
              <a:rPr lang="en-US" b="true" sz="12208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Welcome!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409952"/>
            <a:ext cx="16038768" cy="387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59938" indent="-479969" lvl="1">
              <a:lnSpc>
                <a:spcPts val="6224"/>
              </a:lnSpc>
              <a:buFont typeface="Arial"/>
              <a:buChar char="•"/>
            </a:pPr>
            <a:r>
              <a:rPr lang="en-US" b="true" sz="4446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How to Verify ID Documents &amp; NVB forms</a:t>
            </a:r>
          </a:p>
          <a:p>
            <a:pPr algn="l" marL="959938" indent="-479969" lvl="1">
              <a:lnSpc>
                <a:spcPts val="6224"/>
              </a:lnSpc>
              <a:buFont typeface="Arial"/>
              <a:buChar char="•"/>
            </a:pPr>
            <a:r>
              <a:rPr lang="en-US" b="true" sz="4446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Accepted forms of Photo ID </a:t>
            </a:r>
          </a:p>
          <a:p>
            <a:pPr algn="l" marL="959938" indent="-479969" lvl="1">
              <a:lnSpc>
                <a:spcPts val="6224"/>
              </a:lnSpc>
              <a:buFont typeface="Arial"/>
              <a:buChar char="•"/>
            </a:pPr>
            <a:r>
              <a:rPr lang="en-US" b="true" sz="4446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Accepted forms of Proof of Address</a:t>
            </a:r>
          </a:p>
          <a:p>
            <a:pPr algn="l" marL="959938" indent="-479969" lvl="1">
              <a:lnSpc>
                <a:spcPts val="6224"/>
              </a:lnSpc>
              <a:buFont typeface="Arial"/>
              <a:buChar char="•"/>
            </a:pPr>
            <a:r>
              <a:rPr lang="en-US" b="true" sz="4446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Vetting for under-18s</a:t>
            </a:r>
          </a:p>
          <a:p>
            <a:pPr algn="l" marL="959938" indent="-479969" lvl="1">
              <a:lnSpc>
                <a:spcPts val="622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4446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ID Verification Form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74459" y="416202"/>
            <a:ext cx="1471171" cy="1582401"/>
          </a:xfrm>
          <a:custGeom>
            <a:avLst/>
            <a:gdLst/>
            <a:ahLst/>
            <a:cxnLst/>
            <a:rect r="r" b="b" t="t" l="l"/>
            <a:pathLst>
              <a:path h="1582401" w="1471171">
                <a:moveTo>
                  <a:pt x="0" y="0"/>
                </a:moveTo>
                <a:lnTo>
                  <a:pt x="1471171" y="0"/>
                </a:lnTo>
                <a:lnTo>
                  <a:pt x="1471171" y="1582401"/>
                </a:lnTo>
                <a:lnTo>
                  <a:pt x="0" y="1582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440" r="0" b="-1391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04169" y="492705"/>
            <a:ext cx="2010125" cy="1071991"/>
          </a:xfrm>
          <a:custGeom>
            <a:avLst/>
            <a:gdLst/>
            <a:ahLst/>
            <a:cxnLst/>
            <a:rect r="r" b="b" t="t" l="l"/>
            <a:pathLst>
              <a:path h="1071991" w="2010125">
                <a:moveTo>
                  <a:pt x="0" y="0"/>
                </a:moveTo>
                <a:lnTo>
                  <a:pt x="2010124" y="0"/>
                </a:lnTo>
                <a:lnTo>
                  <a:pt x="2010124" y="1071990"/>
                </a:lnTo>
                <a:lnTo>
                  <a:pt x="0" y="1071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258300"/>
            <a:ext cx="18288000" cy="1173480"/>
          </a:xfrm>
          <a:custGeom>
            <a:avLst/>
            <a:gdLst/>
            <a:ahLst/>
            <a:cxnLst/>
            <a:rect r="r" b="b" t="t" l="l"/>
            <a:pathLst>
              <a:path h="1173480" w="18288000">
                <a:moveTo>
                  <a:pt x="0" y="0"/>
                </a:moveTo>
                <a:lnTo>
                  <a:pt x="18288000" y="0"/>
                </a:lnTo>
                <a:lnTo>
                  <a:pt x="18288000" y="117348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69962" y="876300"/>
            <a:ext cx="13948076" cy="1416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99"/>
              </a:lnSpc>
              <a:spcBef>
                <a:spcPct val="0"/>
              </a:spcBef>
            </a:pPr>
            <a:r>
              <a:rPr lang="en-US" b="true" sz="8356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Verifying Documents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24616" y="2414326"/>
            <a:ext cx="16038768" cy="6372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2089" indent="-486045" lvl="1">
              <a:lnSpc>
                <a:spcPts val="6303"/>
              </a:lnSpc>
              <a:buFont typeface="Arial"/>
              <a:buChar char="•"/>
            </a:pPr>
            <a:r>
              <a:rPr lang="en-US" b="true" sz="450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All documents must be seen in-person </a:t>
            </a:r>
          </a:p>
          <a:p>
            <a:pPr algn="l" marL="972089" indent="-486045" lvl="1">
              <a:lnSpc>
                <a:spcPts val="6303"/>
              </a:lnSpc>
              <a:buFont typeface="Arial"/>
              <a:buChar char="•"/>
            </a:pPr>
            <a:r>
              <a:rPr lang="en-US" b="true" sz="450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Applicant must produce original documents on day of verification</a:t>
            </a:r>
          </a:p>
          <a:p>
            <a:pPr algn="l" marL="972089" indent="-486045" lvl="1">
              <a:lnSpc>
                <a:spcPts val="6303"/>
              </a:lnSpc>
              <a:buFont typeface="Arial"/>
              <a:buChar char="•"/>
            </a:pPr>
            <a:r>
              <a:rPr lang="en-US" b="true" sz="450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Cannot accept photos, screenshots or scans of documents </a:t>
            </a:r>
          </a:p>
          <a:p>
            <a:pPr algn="l" marL="972089" indent="-486045" lvl="1">
              <a:lnSpc>
                <a:spcPts val="6303"/>
              </a:lnSpc>
              <a:buFont typeface="Arial"/>
              <a:buChar char="•"/>
            </a:pPr>
            <a:r>
              <a:rPr lang="en-US" b="true" sz="450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ID Verifiers take copies of ID and proof of address on the day of verification </a:t>
            </a:r>
          </a:p>
          <a:p>
            <a:pPr algn="l" marL="972089" indent="-486045" lvl="1">
              <a:lnSpc>
                <a:spcPts val="6303"/>
              </a:lnSpc>
              <a:buFont typeface="Arial"/>
              <a:buChar char="•"/>
            </a:pPr>
            <a:r>
              <a:rPr lang="en-US" b="true" sz="450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Proof of Address documents must be printed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5704169" y="492705"/>
            <a:ext cx="2010125" cy="1071991"/>
          </a:xfrm>
          <a:custGeom>
            <a:avLst/>
            <a:gdLst/>
            <a:ahLst/>
            <a:cxnLst/>
            <a:rect r="r" b="b" t="t" l="l"/>
            <a:pathLst>
              <a:path h="1071991" w="2010125">
                <a:moveTo>
                  <a:pt x="0" y="0"/>
                </a:moveTo>
                <a:lnTo>
                  <a:pt x="2010124" y="0"/>
                </a:lnTo>
                <a:lnTo>
                  <a:pt x="2010124" y="1071990"/>
                </a:lnTo>
                <a:lnTo>
                  <a:pt x="0" y="1071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4459" y="416202"/>
            <a:ext cx="1494597" cy="1607599"/>
          </a:xfrm>
          <a:custGeom>
            <a:avLst/>
            <a:gdLst/>
            <a:ahLst/>
            <a:cxnLst/>
            <a:rect r="r" b="b" t="t" l="l"/>
            <a:pathLst>
              <a:path h="1607599" w="1494597">
                <a:moveTo>
                  <a:pt x="0" y="0"/>
                </a:moveTo>
                <a:lnTo>
                  <a:pt x="1494597" y="0"/>
                </a:lnTo>
                <a:lnTo>
                  <a:pt x="1494597" y="1607599"/>
                </a:lnTo>
                <a:lnTo>
                  <a:pt x="0" y="1607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440" r="0" b="-1391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258300"/>
            <a:ext cx="18288000" cy="1173480"/>
          </a:xfrm>
          <a:custGeom>
            <a:avLst/>
            <a:gdLst/>
            <a:ahLst/>
            <a:cxnLst/>
            <a:rect r="r" b="b" t="t" l="l"/>
            <a:pathLst>
              <a:path h="1173480" w="18288000">
                <a:moveTo>
                  <a:pt x="0" y="0"/>
                </a:moveTo>
                <a:lnTo>
                  <a:pt x="18288000" y="0"/>
                </a:lnTo>
                <a:lnTo>
                  <a:pt x="18288000" y="117348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66C4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34342" y="5375068"/>
            <a:ext cx="1661052" cy="1661052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D7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160283" y="5375068"/>
            <a:ext cx="1661052" cy="166105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5D9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786224" y="5375068"/>
            <a:ext cx="1661052" cy="1661052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58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169962" y="1291235"/>
            <a:ext cx="13948076" cy="1416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99"/>
              </a:lnSpc>
              <a:spcBef>
                <a:spcPct val="0"/>
              </a:spcBef>
            </a:pPr>
            <a:r>
              <a:rPr lang="en-US" b="true" sz="8356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Verifying Documents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28084" y="7618962"/>
            <a:ext cx="3503791" cy="539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5"/>
              </a:lnSpc>
            </a:pPr>
            <a:r>
              <a:rPr lang="en-US" b="true" sz="3344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Photo ID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974199" y="7446376"/>
            <a:ext cx="5285101" cy="737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55"/>
              </a:lnSpc>
            </a:pPr>
            <a:r>
              <a:rPr lang="en-US" b="true" sz="3344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Proof of Address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46372" y="7599212"/>
            <a:ext cx="3436992" cy="539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5"/>
              </a:lnSpc>
            </a:pPr>
            <a:r>
              <a:rPr lang="en-US" b="true" sz="3344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NVB1 Form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15264" y="5916757"/>
            <a:ext cx="1477551" cy="539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5"/>
              </a:lnSpc>
            </a:pPr>
            <a:r>
              <a:rPr lang="en-US" b="true" sz="3344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241204" y="5916757"/>
            <a:ext cx="1477551" cy="539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5"/>
              </a:lnSpc>
            </a:pPr>
            <a:r>
              <a:rPr lang="en-US" b="true" sz="3344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867145" y="5916757"/>
            <a:ext cx="1477551" cy="539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5"/>
              </a:lnSpc>
            </a:pPr>
            <a:r>
              <a:rPr lang="en-US" b="true" sz="3344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128602" y="3428654"/>
            <a:ext cx="14030795" cy="753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24"/>
              </a:lnSpc>
              <a:spcBef>
                <a:spcPct val="0"/>
              </a:spcBef>
            </a:pPr>
            <a:r>
              <a:rPr lang="en-US" b="true" sz="4446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All applicants need to bring each of the following: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0" y="9258300"/>
            <a:ext cx="18288000" cy="1173480"/>
          </a:xfrm>
          <a:custGeom>
            <a:avLst/>
            <a:gdLst/>
            <a:ahLst/>
            <a:cxnLst/>
            <a:rect r="r" b="b" t="t" l="l"/>
            <a:pathLst>
              <a:path h="1173480" w="18288000">
                <a:moveTo>
                  <a:pt x="0" y="0"/>
                </a:moveTo>
                <a:lnTo>
                  <a:pt x="18288000" y="0"/>
                </a:lnTo>
                <a:lnTo>
                  <a:pt x="18288000" y="117348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474459" y="416202"/>
            <a:ext cx="1494597" cy="1607599"/>
          </a:xfrm>
          <a:custGeom>
            <a:avLst/>
            <a:gdLst/>
            <a:ahLst/>
            <a:cxnLst/>
            <a:rect r="r" b="b" t="t" l="l"/>
            <a:pathLst>
              <a:path h="1607599" w="1494597">
                <a:moveTo>
                  <a:pt x="0" y="0"/>
                </a:moveTo>
                <a:lnTo>
                  <a:pt x="1494597" y="0"/>
                </a:lnTo>
                <a:lnTo>
                  <a:pt x="1494597" y="1607599"/>
                </a:lnTo>
                <a:lnTo>
                  <a:pt x="0" y="1607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440" r="0" b="-1391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704169" y="492705"/>
            <a:ext cx="2010125" cy="1071991"/>
          </a:xfrm>
          <a:custGeom>
            <a:avLst/>
            <a:gdLst/>
            <a:ahLst/>
            <a:cxnLst/>
            <a:rect r="r" b="b" t="t" l="l"/>
            <a:pathLst>
              <a:path h="1071991" w="2010125">
                <a:moveTo>
                  <a:pt x="0" y="0"/>
                </a:moveTo>
                <a:lnTo>
                  <a:pt x="2010124" y="0"/>
                </a:lnTo>
                <a:lnTo>
                  <a:pt x="2010124" y="1071990"/>
                </a:lnTo>
                <a:lnTo>
                  <a:pt x="0" y="1071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9D957">
                <a:alpha val="100000"/>
              </a:srgbClr>
            </a:gs>
            <a:gs pos="100000">
              <a:srgbClr val="C9E265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50111" y="885825"/>
            <a:ext cx="14387777" cy="1252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2"/>
              </a:lnSpc>
              <a:spcBef>
                <a:spcPct val="0"/>
              </a:spcBef>
            </a:pPr>
            <a:r>
              <a:rPr lang="en-US" b="true" sz="733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The NVB1 Form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715678">
            <a:off x="2562459" y="2871593"/>
            <a:ext cx="4409566" cy="6202848"/>
          </a:xfrm>
          <a:custGeom>
            <a:avLst/>
            <a:gdLst/>
            <a:ahLst/>
            <a:cxnLst/>
            <a:rect r="r" b="b" t="t" l="l"/>
            <a:pathLst>
              <a:path h="6202848" w="4409566">
                <a:moveTo>
                  <a:pt x="0" y="0"/>
                </a:moveTo>
                <a:lnTo>
                  <a:pt x="4409566" y="0"/>
                </a:lnTo>
                <a:lnTo>
                  <a:pt x="4409566" y="6202848"/>
                </a:lnTo>
                <a:lnTo>
                  <a:pt x="0" y="6202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241854">
            <a:off x="10999620" y="3057356"/>
            <a:ext cx="4383577" cy="6202848"/>
          </a:xfrm>
          <a:custGeom>
            <a:avLst/>
            <a:gdLst/>
            <a:ahLst/>
            <a:cxnLst/>
            <a:rect r="r" b="b" t="t" l="l"/>
            <a:pathLst>
              <a:path h="6202848" w="4383577">
                <a:moveTo>
                  <a:pt x="0" y="0"/>
                </a:moveTo>
                <a:lnTo>
                  <a:pt x="4383577" y="0"/>
                </a:lnTo>
                <a:lnTo>
                  <a:pt x="4383577" y="6202848"/>
                </a:lnTo>
                <a:lnTo>
                  <a:pt x="0" y="62028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964786" y="2482870"/>
            <a:ext cx="4358429" cy="6199040"/>
          </a:xfrm>
          <a:custGeom>
            <a:avLst/>
            <a:gdLst/>
            <a:ahLst/>
            <a:cxnLst/>
            <a:rect r="r" b="b" t="t" l="l"/>
            <a:pathLst>
              <a:path h="6199040" w="4358429">
                <a:moveTo>
                  <a:pt x="0" y="0"/>
                </a:moveTo>
                <a:lnTo>
                  <a:pt x="4358428" y="0"/>
                </a:lnTo>
                <a:lnTo>
                  <a:pt x="4358428" y="6199040"/>
                </a:lnTo>
                <a:lnTo>
                  <a:pt x="0" y="6199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258300"/>
            <a:ext cx="18288000" cy="1173480"/>
          </a:xfrm>
          <a:custGeom>
            <a:avLst/>
            <a:gdLst/>
            <a:ahLst/>
            <a:cxnLst/>
            <a:rect r="r" b="b" t="t" l="l"/>
            <a:pathLst>
              <a:path h="1173480" w="18288000">
                <a:moveTo>
                  <a:pt x="0" y="0"/>
                </a:moveTo>
                <a:lnTo>
                  <a:pt x="18288000" y="0"/>
                </a:lnTo>
                <a:lnTo>
                  <a:pt x="18288000" y="117348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74459" y="416202"/>
            <a:ext cx="1494597" cy="1607599"/>
          </a:xfrm>
          <a:custGeom>
            <a:avLst/>
            <a:gdLst/>
            <a:ahLst/>
            <a:cxnLst/>
            <a:rect r="r" b="b" t="t" l="l"/>
            <a:pathLst>
              <a:path h="1607599" w="1494597">
                <a:moveTo>
                  <a:pt x="0" y="0"/>
                </a:moveTo>
                <a:lnTo>
                  <a:pt x="1494597" y="0"/>
                </a:lnTo>
                <a:lnTo>
                  <a:pt x="1494597" y="1607599"/>
                </a:lnTo>
                <a:lnTo>
                  <a:pt x="0" y="16075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6440" r="0" b="-1391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704169" y="492705"/>
            <a:ext cx="2010125" cy="1071991"/>
          </a:xfrm>
          <a:custGeom>
            <a:avLst/>
            <a:gdLst/>
            <a:ahLst/>
            <a:cxnLst/>
            <a:rect r="r" b="b" t="t" l="l"/>
            <a:pathLst>
              <a:path h="1071991" w="2010125">
                <a:moveTo>
                  <a:pt x="0" y="0"/>
                </a:moveTo>
                <a:lnTo>
                  <a:pt x="2010124" y="0"/>
                </a:lnTo>
                <a:lnTo>
                  <a:pt x="2010124" y="1071990"/>
                </a:lnTo>
                <a:lnTo>
                  <a:pt x="0" y="10719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04957" y="1601827"/>
            <a:ext cx="14878085" cy="1550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19"/>
              </a:lnSpc>
              <a:spcBef>
                <a:spcPct val="0"/>
              </a:spcBef>
            </a:pPr>
            <a:r>
              <a:rPr lang="en-US" b="true" sz="9085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Verifying an NVB1 Form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424479" y="4208713"/>
            <a:ext cx="7284583" cy="4770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80768" indent="-490384" lvl="1">
              <a:lnSpc>
                <a:spcPts val="6359"/>
              </a:lnSpc>
              <a:buAutoNum type="arabicPeriod" startAt="1"/>
            </a:pPr>
            <a:r>
              <a:rPr lang="en-US" b="true" sz="4542">
                <a:solidFill>
                  <a:srgbClr val="434343"/>
                </a:solidFill>
                <a:latin typeface="Aptos Bold"/>
                <a:ea typeface="Aptos Bold"/>
                <a:cs typeface="Aptos Bold"/>
                <a:sym typeface="Aptos Bold"/>
              </a:rPr>
              <a:t>Wet Signature</a:t>
            </a:r>
          </a:p>
          <a:p>
            <a:pPr algn="ctr" marL="980768" indent="-490384" lvl="1">
              <a:lnSpc>
                <a:spcPts val="6359"/>
              </a:lnSpc>
              <a:buAutoNum type="arabicPeriod" startAt="1"/>
            </a:pPr>
            <a:r>
              <a:rPr lang="en-US" b="true" sz="4542">
                <a:solidFill>
                  <a:srgbClr val="434343"/>
                </a:solidFill>
                <a:latin typeface="Aptos Bold"/>
                <a:ea typeface="Aptos Bold"/>
                <a:cs typeface="Aptos Bold"/>
                <a:sym typeface="Aptos Bold"/>
              </a:rPr>
              <a:t>Consent box ticked </a:t>
            </a:r>
          </a:p>
          <a:p>
            <a:pPr algn="ctr" marL="980768" indent="-490384" lvl="1">
              <a:lnSpc>
                <a:spcPts val="6359"/>
              </a:lnSpc>
              <a:buAutoNum type="arabicPeriod" startAt="1"/>
            </a:pPr>
            <a:r>
              <a:rPr lang="en-US" b="true" sz="4542">
                <a:solidFill>
                  <a:srgbClr val="434343"/>
                </a:solidFill>
                <a:latin typeface="Aptos Bold"/>
                <a:ea typeface="Aptos Bold"/>
                <a:cs typeface="Aptos Bold"/>
                <a:sym typeface="Aptos Bold"/>
              </a:rPr>
              <a:t>Date of consent </a:t>
            </a:r>
          </a:p>
          <a:p>
            <a:pPr algn="ctr" marL="980768" indent="-490384" lvl="1">
              <a:lnSpc>
                <a:spcPts val="6359"/>
              </a:lnSpc>
              <a:buAutoNum type="arabicPeriod" startAt="1"/>
            </a:pPr>
            <a:r>
              <a:rPr lang="en-US" b="true" sz="4542">
                <a:solidFill>
                  <a:srgbClr val="434343"/>
                </a:solidFill>
                <a:latin typeface="Aptos Bold"/>
                <a:ea typeface="Aptos Bold"/>
                <a:cs typeface="Aptos Bold"/>
                <a:sym typeface="Aptos Bold"/>
              </a:rPr>
              <a:t>Role Being Vetted For</a:t>
            </a:r>
          </a:p>
          <a:p>
            <a:pPr algn="ctr" marL="980768" indent="-490384" lvl="1">
              <a:lnSpc>
                <a:spcPts val="6359"/>
              </a:lnSpc>
              <a:buAutoNum type="arabicPeriod" startAt="1"/>
            </a:pPr>
            <a:r>
              <a:rPr lang="en-US" b="true" sz="4542">
                <a:solidFill>
                  <a:srgbClr val="434343"/>
                </a:solidFill>
                <a:latin typeface="Aptos Bold"/>
                <a:ea typeface="Aptos Bold"/>
                <a:cs typeface="Aptos Bold"/>
                <a:sym typeface="Aptos Bold"/>
              </a:rPr>
              <a:t>Organisation Name</a:t>
            </a:r>
          </a:p>
          <a:p>
            <a:pPr algn="ctr" marL="980768" indent="-490384" lvl="1">
              <a:lnSpc>
                <a:spcPts val="6359"/>
              </a:lnSpc>
              <a:buAutoNum type="arabicPeriod" startAt="1"/>
            </a:pPr>
            <a:r>
              <a:rPr lang="en-US" b="true" sz="4542">
                <a:solidFill>
                  <a:srgbClr val="434343"/>
                </a:solidFill>
                <a:latin typeface="Aptos Bold"/>
                <a:ea typeface="Aptos Bold"/>
                <a:cs typeface="Aptos Bold"/>
                <a:sym typeface="Aptos Bold"/>
              </a:rPr>
              <a:t>Matching Details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258300"/>
            <a:ext cx="18288000" cy="1173480"/>
          </a:xfrm>
          <a:custGeom>
            <a:avLst/>
            <a:gdLst/>
            <a:ahLst/>
            <a:cxnLst/>
            <a:rect r="r" b="b" t="t" l="l"/>
            <a:pathLst>
              <a:path h="1173480" w="18288000">
                <a:moveTo>
                  <a:pt x="0" y="0"/>
                </a:moveTo>
                <a:lnTo>
                  <a:pt x="18288000" y="0"/>
                </a:lnTo>
                <a:lnTo>
                  <a:pt x="18288000" y="117348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4459" y="416202"/>
            <a:ext cx="1494597" cy="1607599"/>
          </a:xfrm>
          <a:custGeom>
            <a:avLst/>
            <a:gdLst/>
            <a:ahLst/>
            <a:cxnLst/>
            <a:rect r="r" b="b" t="t" l="l"/>
            <a:pathLst>
              <a:path h="1607599" w="1494597">
                <a:moveTo>
                  <a:pt x="0" y="0"/>
                </a:moveTo>
                <a:lnTo>
                  <a:pt x="1494597" y="0"/>
                </a:lnTo>
                <a:lnTo>
                  <a:pt x="1494597" y="1607599"/>
                </a:lnTo>
                <a:lnTo>
                  <a:pt x="0" y="1607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440" r="0" b="-1391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04169" y="492705"/>
            <a:ext cx="2010125" cy="1071991"/>
          </a:xfrm>
          <a:custGeom>
            <a:avLst/>
            <a:gdLst/>
            <a:ahLst/>
            <a:cxnLst/>
            <a:rect r="r" b="b" t="t" l="l"/>
            <a:pathLst>
              <a:path h="1071991" w="2010125">
                <a:moveTo>
                  <a:pt x="0" y="0"/>
                </a:moveTo>
                <a:lnTo>
                  <a:pt x="2010124" y="0"/>
                </a:lnTo>
                <a:lnTo>
                  <a:pt x="2010124" y="1071990"/>
                </a:lnTo>
                <a:lnTo>
                  <a:pt x="0" y="1071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66C4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44146" y="5488237"/>
            <a:ext cx="11199707" cy="3368468"/>
          </a:xfrm>
          <a:custGeom>
            <a:avLst/>
            <a:gdLst/>
            <a:ahLst/>
            <a:cxnLst/>
            <a:rect r="r" b="b" t="t" l="l"/>
            <a:pathLst>
              <a:path h="3368468" w="11199707">
                <a:moveTo>
                  <a:pt x="0" y="0"/>
                </a:moveTo>
                <a:lnTo>
                  <a:pt x="11199708" y="0"/>
                </a:lnTo>
                <a:lnTo>
                  <a:pt x="11199708" y="3368468"/>
                </a:lnTo>
                <a:lnTo>
                  <a:pt x="0" y="3368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1718" r="0" b="-17411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04957" y="1599767"/>
            <a:ext cx="14878085" cy="1550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19"/>
              </a:lnSpc>
              <a:spcBef>
                <a:spcPct val="0"/>
              </a:spcBef>
            </a:pPr>
            <a:r>
              <a:rPr lang="en-US" b="true" sz="9085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Acceptable Photo IDs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585290" y="3572960"/>
            <a:ext cx="11158564" cy="157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9"/>
              </a:lnSpc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These are </a:t>
            </a:r>
            <a:r>
              <a:rPr lang="en-US" b="true" sz="4542" u="sng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the only</a:t>
            </a: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 forms of photo ID we can accept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0" y="9258300"/>
            <a:ext cx="18288000" cy="1173480"/>
          </a:xfrm>
          <a:custGeom>
            <a:avLst/>
            <a:gdLst/>
            <a:ahLst/>
            <a:cxnLst/>
            <a:rect r="r" b="b" t="t" l="l"/>
            <a:pathLst>
              <a:path h="1173480" w="18288000">
                <a:moveTo>
                  <a:pt x="0" y="0"/>
                </a:moveTo>
                <a:lnTo>
                  <a:pt x="18288000" y="0"/>
                </a:lnTo>
                <a:lnTo>
                  <a:pt x="18288000" y="117348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74459" y="416202"/>
            <a:ext cx="1494597" cy="1607599"/>
          </a:xfrm>
          <a:custGeom>
            <a:avLst/>
            <a:gdLst/>
            <a:ahLst/>
            <a:cxnLst/>
            <a:rect r="r" b="b" t="t" l="l"/>
            <a:pathLst>
              <a:path h="1607599" w="1494597">
                <a:moveTo>
                  <a:pt x="0" y="0"/>
                </a:moveTo>
                <a:lnTo>
                  <a:pt x="1494597" y="0"/>
                </a:lnTo>
                <a:lnTo>
                  <a:pt x="1494597" y="1607599"/>
                </a:lnTo>
                <a:lnTo>
                  <a:pt x="0" y="1607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440" r="0" b="-1391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04169" y="492705"/>
            <a:ext cx="2010125" cy="1071991"/>
          </a:xfrm>
          <a:custGeom>
            <a:avLst/>
            <a:gdLst/>
            <a:ahLst/>
            <a:cxnLst/>
            <a:rect r="r" b="b" t="t" l="l"/>
            <a:pathLst>
              <a:path h="1071991" w="2010125">
                <a:moveTo>
                  <a:pt x="0" y="0"/>
                </a:moveTo>
                <a:lnTo>
                  <a:pt x="2010124" y="0"/>
                </a:lnTo>
                <a:lnTo>
                  <a:pt x="2010124" y="1071990"/>
                </a:lnTo>
                <a:lnTo>
                  <a:pt x="0" y="1071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9D957">
                <a:alpha val="100000"/>
              </a:srgbClr>
            </a:gs>
            <a:gs pos="100000">
              <a:srgbClr val="C9E265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292731" y="1393245"/>
            <a:ext cx="9702538" cy="1550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19"/>
              </a:lnSpc>
              <a:spcBef>
                <a:spcPct val="0"/>
              </a:spcBef>
            </a:pPr>
            <a:r>
              <a:rPr lang="en-US" b="true" sz="9085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Verifying Photo ID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650391" y="3272597"/>
            <a:ext cx="12987218" cy="557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80768" indent="-490384" lvl="1">
              <a:lnSpc>
                <a:spcPts val="6359"/>
              </a:lnSpc>
              <a:buAutoNum type="arabicPeriod" startAt="1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Photo is clear &amp; high quality </a:t>
            </a:r>
          </a:p>
          <a:p>
            <a:pPr algn="l" marL="980768" indent="-490384" lvl="1">
              <a:lnSpc>
                <a:spcPts val="6359"/>
              </a:lnSpc>
              <a:buAutoNum type="arabicPeriod" startAt="1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Photo matches the person in front of you </a:t>
            </a:r>
          </a:p>
          <a:p>
            <a:pPr algn="l" marL="980768" indent="-490384" lvl="1">
              <a:lnSpc>
                <a:spcPts val="6359"/>
              </a:lnSpc>
              <a:buAutoNum type="arabicPeriod" startAt="1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Document is valid &amp; in-date </a:t>
            </a:r>
          </a:p>
          <a:p>
            <a:pPr algn="l" marL="980768" indent="-490384" lvl="1">
              <a:lnSpc>
                <a:spcPts val="6359"/>
              </a:lnSpc>
              <a:buAutoNum type="arabicPeriod" startAt="1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Name on photo ID </a:t>
            </a:r>
            <a:r>
              <a:rPr lang="en-US" b="true" sz="4542" u="sng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exactly matches</a:t>
            </a: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 name on NVB1 form </a:t>
            </a:r>
          </a:p>
          <a:p>
            <a:pPr algn="l" marL="980768" indent="-490384" lvl="1">
              <a:lnSpc>
                <a:spcPts val="6359"/>
              </a:lnSpc>
              <a:buAutoNum type="arabicPeriod" startAt="1"/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Date of birth on photo ID </a:t>
            </a:r>
            <a:r>
              <a:rPr lang="en-US" b="true" sz="4542" u="sng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exactly matches</a:t>
            </a: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 date of birth on NVB1 form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258300"/>
            <a:ext cx="18288000" cy="1173480"/>
          </a:xfrm>
          <a:custGeom>
            <a:avLst/>
            <a:gdLst/>
            <a:ahLst/>
            <a:cxnLst/>
            <a:rect r="r" b="b" t="t" l="l"/>
            <a:pathLst>
              <a:path h="1173480" w="18288000">
                <a:moveTo>
                  <a:pt x="0" y="0"/>
                </a:moveTo>
                <a:lnTo>
                  <a:pt x="18288000" y="0"/>
                </a:lnTo>
                <a:lnTo>
                  <a:pt x="18288000" y="117348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4459" y="416202"/>
            <a:ext cx="1494597" cy="1607599"/>
          </a:xfrm>
          <a:custGeom>
            <a:avLst/>
            <a:gdLst/>
            <a:ahLst/>
            <a:cxnLst/>
            <a:rect r="r" b="b" t="t" l="l"/>
            <a:pathLst>
              <a:path h="1607599" w="1494597">
                <a:moveTo>
                  <a:pt x="0" y="0"/>
                </a:moveTo>
                <a:lnTo>
                  <a:pt x="1494597" y="0"/>
                </a:lnTo>
                <a:lnTo>
                  <a:pt x="1494597" y="1607599"/>
                </a:lnTo>
                <a:lnTo>
                  <a:pt x="0" y="1607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440" r="0" b="-1391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04169" y="492705"/>
            <a:ext cx="2010125" cy="1071991"/>
          </a:xfrm>
          <a:custGeom>
            <a:avLst/>
            <a:gdLst/>
            <a:ahLst/>
            <a:cxnLst/>
            <a:rect r="r" b="b" t="t" l="l"/>
            <a:pathLst>
              <a:path h="1071991" w="2010125">
                <a:moveTo>
                  <a:pt x="0" y="0"/>
                </a:moveTo>
                <a:lnTo>
                  <a:pt x="2010124" y="0"/>
                </a:lnTo>
                <a:lnTo>
                  <a:pt x="2010124" y="1071990"/>
                </a:lnTo>
                <a:lnTo>
                  <a:pt x="0" y="1071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41406" y="4557176"/>
            <a:ext cx="9605188" cy="5164039"/>
          </a:xfrm>
          <a:custGeom>
            <a:avLst/>
            <a:gdLst/>
            <a:ahLst/>
            <a:cxnLst/>
            <a:rect r="r" b="b" t="t" l="l"/>
            <a:pathLst>
              <a:path h="5164039" w="9605188">
                <a:moveTo>
                  <a:pt x="0" y="0"/>
                </a:moveTo>
                <a:lnTo>
                  <a:pt x="9605188" y="0"/>
                </a:lnTo>
                <a:lnTo>
                  <a:pt x="9605188" y="5164039"/>
                </a:lnTo>
                <a:lnTo>
                  <a:pt x="0" y="51640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2281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1028975" y="1105497"/>
            <a:ext cx="20345950" cy="1550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19"/>
              </a:lnSpc>
              <a:spcBef>
                <a:spcPct val="0"/>
              </a:spcBef>
            </a:pPr>
            <a:r>
              <a:rPr lang="en-US" b="true" sz="9085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Acceptable Proof of Address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564718" y="2570187"/>
            <a:ext cx="11158564" cy="157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9"/>
              </a:lnSpc>
            </a:pP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These are </a:t>
            </a:r>
            <a:r>
              <a:rPr lang="en-US" b="true" sz="4542" u="sng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the only</a:t>
            </a:r>
            <a:r>
              <a:rPr lang="en-US" b="true" sz="4542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rPr>
              <a:t> forms of proof of address we can accept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0" y="9258300"/>
            <a:ext cx="18288000" cy="1173480"/>
          </a:xfrm>
          <a:custGeom>
            <a:avLst/>
            <a:gdLst/>
            <a:ahLst/>
            <a:cxnLst/>
            <a:rect r="r" b="b" t="t" l="l"/>
            <a:pathLst>
              <a:path h="1173480" w="18288000">
                <a:moveTo>
                  <a:pt x="0" y="0"/>
                </a:moveTo>
                <a:lnTo>
                  <a:pt x="18288000" y="0"/>
                </a:lnTo>
                <a:lnTo>
                  <a:pt x="18288000" y="1173480"/>
                </a:lnTo>
                <a:lnTo>
                  <a:pt x="0" y="117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04169" y="492705"/>
            <a:ext cx="2010125" cy="1071991"/>
          </a:xfrm>
          <a:custGeom>
            <a:avLst/>
            <a:gdLst/>
            <a:ahLst/>
            <a:cxnLst/>
            <a:rect r="r" b="b" t="t" l="l"/>
            <a:pathLst>
              <a:path h="1071991" w="2010125">
                <a:moveTo>
                  <a:pt x="0" y="0"/>
                </a:moveTo>
                <a:lnTo>
                  <a:pt x="2010124" y="0"/>
                </a:lnTo>
                <a:lnTo>
                  <a:pt x="2010124" y="1071990"/>
                </a:lnTo>
                <a:lnTo>
                  <a:pt x="0" y="1071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74459" y="416202"/>
            <a:ext cx="1494597" cy="1607599"/>
          </a:xfrm>
          <a:custGeom>
            <a:avLst/>
            <a:gdLst/>
            <a:ahLst/>
            <a:cxnLst/>
            <a:rect r="r" b="b" t="t" l="l"/>
            <a:pathLst>
              <a:path h="1607599" w="1494597">
                <a:moveTo>
                  <a:pt x="0" y="0"/>
                </a:moveTo>
                <a:lnTo>
                  <a:pt x="1494597" y="0"/>
                </a:lnTo>
                <a:lnTo>
                  <a:pt x="1494597" y="1607599"/>
                </a:lnTo>
                <a:lnTo>
                  <a:pt x="0" y="16075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6440" r="0" b="-1391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DAGwJDrYVNk</dc:identifier>
  <dcterms:modified xsi:type="dcterms:W3CDTF">2011-08-01T06:04:30Z</dcterms:modified>
  <cp:revision>1</cp:revision>
  <dc:title>Approved ID Verifier Training</dc:title>
</cp:coreProperties>
</file>